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4" r:id="rId28"/>
    <p:sldId id="282" r:id="rId29"/>
    <p:sldId id="28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09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18788B9-306F-4A7D-B92A-11746B03423D}" type="datetimeFigureOut">
              <a:rPr lang="en-US" smtClean="0"/>
              <a:t>7/11/2015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06514CEE-4CC1-4AC5-BF9F-50288B387A79}"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8788B9-306F-4A7D-B92A-11746B03423D}" type="datetimeFigureOut">
              <a:rPr lang="en-US" smtClean="0"/>
              <a:t>7/11/2015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514CEE-4CC1-4AC5-BF9F-50288B387A7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8788B9-306F-4A7D-B92A-11746B03423D}" type="datetimeFigureOut">
              <a:rPr lang="en-US" smtClean="0"/>
              <a:t>7/11/2015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6514CEE-4CC1-4AC5-BF9F-50288B387A7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8788B9-306F-4A7D-B92A-11746B03423D}" type="datetimeFigureOut">
              <a:rPr lang="en-US" smtClean="0"/>
              <a:t>7/11/2015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514CEE-4CC1-4AC5-BF9F-50288B387A79}"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18788B9-306F-4A7D-B92A-11746B03423D}" type="datetimeFigureOut">
              <a:rPr lang="en-US" smtClean="0"/>
              <a:t>7/11/2015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6514CEE-4CC1-4AC5-BF9F-50288B387A79}"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8788B9-306F-4A7D-B92A-11746B03423D}" type="datetimeFigureOut">
              <a:rPr lang="en-US" smtClean="0"/>
              <a:t>7/11/2015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514CEE-4CC1-4AC5-BF9F-50288B387A79}"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8788B9-306F-4A7D-B92A-11746B03423D}" type="datetimeFigureOut">
              <a:rPr lang="en-US" smtClean="0"/>
              <a:t>7/11/2015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514CEE-4CC1-4AC5-BF9F-50288B387A79}"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18788B9-306F-4A7D-B92A-11746B03423D}" type="datetimeFigureOut">
              <a:rPr lang="en-US" smtClean="0"/>
              <a:t>7/11/2015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514CEE-4CC1-4AC5-BF9F-50288B387A79}"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18788B9-306F-4A7D-B92A-11746B03423D}" type="datetimeFigureOut">
              <a:rPr lang="en-US" smtClean="0"/>
              <a:t>7/11/2015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514CEE-4CC1-4AC5-BF9F-50288B387A7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8788B9-306F-4A7D-B92A-11746B03423D}" type="datetimeFigureOut">
              <a:rPr lang="en-US" smtClean="0"/>
              <a:t>7/11/2015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6514CEE-4CC1-4AC5-BF9F-50288B387A79}"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8788B9-306F-4A7D-B92A-11746B03423D}" type="datetimeFigureOut">
              <a:rPr lang="en-US" smtClean="0"/>
              <a:t>7/11/2015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514CEE-4CC1-4AC5-BF9F-50288B387A79}"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18788B9-306F-4A7D-B92A-11746B03423D}" type="datetimeFigureOut">
              <a:rPr lang="en-US" smtClean="0"/>
              <a:t>7/11/2015</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6514CEE-4CC1-4AC5-BF9F-50288B387A7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1600" dirty="0" smtClean="0">
                <a:solidFill>
                  <a:schemeClr val="tx1">
                    <a:lumMod val="50000"/>
                  </a:schemeClr>
                </a:solidFill>
              </a:rPr>
              <a:t>The Liberties and Responsibilities of American Citizenship</a:t>
            </a:r>
            <a:endParaRPr lang="en-US" sz="1600" dirty="0">
              <a:solidFill>
                <a:schemeClr val="tx1">
                  <a:lumMod val="50000"/>
                </a:schemeClr>
              </a:solidFill>
            </a:endParaRPr>
          </a:p>
        </p:txBody>
      </p:sp>
      <p:sp>
        <p:nvSpPr>
          <p:cNvPr id="2" name="Title 1"/>
          <p:cNvSpPr>
            <a:spLocks noGrp="1"/>
          </p:cNvSpPr>
          <p:nvPr>
            <p:ph type="title"/>
          </p:nvPr>
        </p:nvSpPr>
        <p:spPr>
          <a:xfrm>
            <a:off x="381000" y="304800"/>
            <a:ext cx="6324600" cy="1828800"/>
          </a:xfrm>
        </p:spPr>
        <p:txBody>
          <a:bodyPr/>
          <a:lstStyle/>
          <a:p>
            <a:r>
              <a:rPr lang="en-US" dirty="0" smtClean="0"/>
              <a:t>“A Nation As Good As Its Promise”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399" y="2057400"/>
            <a:ext cx="5953125" cy="4191000"/>
          </a:xfrm>
          <a:prstGeom prst="rect">
            <a:avLst/>
          </a:prstGeom>
        </p:spPr>
      </p:pic>
    </p:spTree>
    <p:extLst>
      <p:ext uri="{BB962C8B-B14F-4D97-AF65-F5344CB8AC3E}">
        <p14:creationId xmlns:p14="http://schemas.microsoft.com/office/powerpoint/2010/main" val="1767627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1" y="1600200"/>
            <a:ext cx="8839200" cy="5105400"/>
          </a:xfrm>
        </p:spPr>
        <p:txBody>
          <a:bodyPr>
            <a:normAutofit fontScale="92500" lnSpcReduction="20000"/>
          </a:bodyPr>
          <a:lstStyle/>
          <a:p>
            <a:r>
              <a:rPr lang="en-US" b="1" i="1" u="sng" dirty="0" smtClean="0">
                <a:effectLst>
                  <a:outerShdw blurRad="38100" dist="38100" dir="2700000" algn="tl">
                    <a:srgbClr val="000000">
                      <a:alpha val="43137"/>
                    </a:srgbClr>
                  </a:outerShdw>
                </a:effectLst>
              </a:rPr>
              <a:t>Obey Laws </a:t>
            </a:r>
            <a:r>
              <a:rPr lang="en-US" dirty="0" smtClean="0"/>
              <a:t>– Obeying the laws – even the laws you may personally disagree with – is a part of being a good citizen.  Even those who break the law in a manner of protest can do so in a way which promotes citizenship.  Consider, for example, the non-violent civil disobedience of MLK. </a:t>
            </a:r>
          </a:p>
          <a:p>
            <a:r>
              <a:rPr lang="en-US" b="1" i="1" u="sng" dirty="0" smtClean="0">
                <a:effectLst>
                  <a:outerShdw blurRad="38100" dist="38100" dir="2700000" algn="tl">
                    <a:srgbClr val="000000">
                      <a:alpha val="43137"/>
                    </a:srgbClr>
                  </a:outerShdw>
                </a:effectLst>
              </a:rPr>
              <a:t>Pay Taxes </a:t>
            </a:r>
            <a:r>
              <a:rPr lang="en-US" dirty="0" smtClean="0"/>
              <a:t>– Two things you can count on in life: death and taxes. </a:t>
            </a:r>
          </a:p>
          <a:p>
            <a:r>
              <a:rPr lang="en-US" b="1" i="1" u="sng" dirty="0" smtClean="0">
                <a:effectLst>
                  <a:outerShdw blurRad="38100" dist="38100" dir="2700000" algn="tl">
                    <a:srgbClr val="000000">
                      <a:alpha val="43137"/>
                    </a:srgbClr>
                  </a:outerShdw>
                </a:effectLst>
              </a:rPr>
              <a:t>Serve as Jurors </a:t>
            </a:r>
            <a:r>
              <a:rPr lang="en-US" dirty="0" smtClean="0"/>
              <a:t>– Citizens have an obligation to serve as jurors – on both the local and federal level – when called upon to do so. </a:t>
            </a:r>
          </a:p>
          <a:p>
            <a:r>
              <a:rPr lang="en-US" b="1" i="1" u="sng" dirty="0" smtClean="0">
                <a:effectLst>
                  <a:outerShdw blurRad="38100" dist="38100" dir="2700000" algn="tl">
                    <a:srgbClr val="000000">
                      <a:alpha val="43137"/>
                    </a:srgbClr>
                  </a:outerShdw>
                </a:effectLst>
              </a:rPr>
              <a:t>Resister to Vote and Vote</a:t>
            </a:r>
            <a:r>
              <a:rPr lang="en-US" dirty="0" smtClean="0"/>
              <a:t> – The democracy does not work without the active participation of all its members. </a:t>
            </a:r>
          </a:p>
          <a:p>
            <a:r>
              <a:rPr lang="en-US" b="1" i="1" u="sng" dirty="0" smtClean="0">
                <a:effectLst>
                  <a:outerShdw blurRad="38100" dist="38100" dir="2700000" algn="tl">
                    <a:srgbClr val="000000">
                      <a:alpha val="43137"/>
                    </a:srgbClr>
                  </a:outerShdw>
                </a:effectLst>
              </a:rPr>
              <a:t>Perform Public Service </a:t>
            </a:r>
            <a:r>
              <a:rPr lang="en-US" dirty="0" smtClean="0"/>
              <a:t>– Serving the community as a leader or a volunteer for certain civic responsibilities. </a:t>
            </a:r>
          </a:p>
          <a:p>
            <a:r>
              <a:rPr lang="en-US" b="1" i="1" u="sng" dirty="0" smtClean="0">
                <a:effectLst>
                  <a:outerShdw blurRad="38100" dist="38100" dir="2700000" algn="tl">
                    <a:srgbClr val="000000">
                      <a:alpha val="43137"/>
                    </a:srgbClr>
                  </a:outerShdw>
                </a:effectLst>
              </a:rPr>
              <a:t>Keep Informed </a:t>
            </a:r>
            <a:r>
              <a:rPr lang="en-US" dirty="0" smtClean="0"/>
              <a:t>– Understanding current issues and debates is essential to maintaining an informed citizenry and a functioning democracy. </a:t>
            </a:r>
          </a:p>
          <a:p>
            <a:r>
              <a:rPr lang="en-US" b="1" i="1" u="sng" dirty="0" smtClean="0">
                <a:effectLst>
                  <a:outerShdw blurRad="38100" dist="38100" dir="2700000" algn="tl">
                    <a:srgbClr val="000000">
                      <a:alpha val="43137"/>
                    </a:srgbClr>
                  </a:outerShdw>
                </a:effectLst>
              </a:rPr>
              <a:t>Respect the Opinions of Others </a:t>
            </a:r>
            <a:r>
              <a:rPr lang="en-US" dirty="0" smtClean="0"/>
              <a:t>– the process of debate and resolving disputes requires an understanding of you adversary and the ability to compromise with others.  </a:t>
            </a:r>
            <a:endParaRPr lang="en-US" dirty="0"/>
          </a:p>
        </p:txBody>
      </p:sp>
      <p:sp>
        <p:nvSpPr>
          <p:cNvPr id="3" name="Title 2"/>
          <p:cNvSpPr>
            <a:spLocks noGrp="1"/>
          </p:cNvSpPr>
          <p:nvPr>
            <p:ph type="title"/>
          </p:nvPr>
        </p:nvSpPr>
        <p:spPr/>
        <p:txBody>
          <a:bodyPr/>
          <a:lstStyle/>
          <a:p>
            <a:r>
              <a:rPr lang="en-US" dirty="0" smtClean="0"/>
              <a:t>The duties of good citizens</a:t>
            </a:r>
            <a:endParaRPr lang="en-US" dirty="0"/>
          </a:p>
        </p:txBody>
      </p:sp>
    </p:spTree>
    <p:extLst>
      <p:ext uri="{BB962C8B-B14F-4D97-AF65-F5344CB8AC3E}">
        <p14:creationId xmlns:p14="http://schemas.microsoft.com/office/powerpoint/2010/main" val="3740443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228600"/>
            <a:ext cx="5223556" cy="6324600"/>
          </a:xfrm>
        </p:spPr>
      </p:pic>
      <p:sp>
        <p:nvSpPr>
          <p:cNvPr id="6" name="Text Placeholder 5"/>
          <p:cNvSpPr>
            <a:spLocks noGrp="1"/>
          </p:cNvSpPr>
          <p:nvPr>
            <p:ph type="body" sz="half" idx="2"/>
          </p:nvPr>
        </p:nvSpPr>
        <p:spPr>
          <a:xfrm>
            <a:off x="7010400" y="990600"/>
            <a:ext cx="1981200" cy="5715000"/>
          </a:xfrm>
        </p:spPr>
        <p:txBody>
          <a:bodyPr/>
          <a:lstStyle/>
          <a:p>
            <a:r>
              <a:rPr lang="en-US" dirty="0" smtClean="0"/>
              <a:t>Civil Liberties are the freedoms that citizens have a right to in society, including: </a:t>
            </a:r>
          </a:p>
          <a:p>
            <a:endParaRPr lang="en-US" dirty="0"/>
          </a:p>
          <a:p>
            <a:r>
              <a:rPr lang="en-US" dirty="0" smtClean="0">
                <a:solidFill>
                  <a:schemeClr val="tx2"/>
                </a:solidFill>
                <a:effectLst>
                  <a:outerShdw blurRad="38100" dist="38100" dir="2700000" algn="tl">
                    <a:srgbClr val="000000">
                      <a:alpha val="43137"/>
                    </a:srgbClr>
                  </a:outerShdw>
                </a:effectLst>
              </a:rPr>
              <a:t>Freedom of Expression</a:t>
            </a:r>
          </a:p>
          <a:p>
            <a:endParaRPr lang="en-US" dirty="0">
              <a:solidFill>
                <a:schemeClr val="tx2"/>
              </a:solidFill>
              <a:effectLst>
                <a:outerShdw blurRad="38100" dist="38100" dir="2700000" algn="tl">
                  <a:srgbClr val="000000">
                    <a:alpha val="43137"/>
                  </a:srgbClr>
                </a:outerShdw>
              </a:effectLst>
            </a:endParaRPr>
          </a:p>
          <a:p>
            <a:r>
              <a:rPr lang="en-US" dirty="0" smtClean="0">
                <a:solidFill>
                  <a:schemeClr val="tx2"/>
                </a:solidFill>
                <a:effectLst>
                  <a:outerShdw blurRad="38100" dist="38100" dir="2700000" algn="tl">
                    <a:srgbClr val="000000">
                      <a:alpha val="43137"/>
                    </a:srgbClr>
                  </a:outerShdw>
                </a:effectLst>
              </a:rPr>
              <a:t>Freedom of Association</a:t>
            </a:r>
          </a:p>
          <a:p>
            <a:endParaRPr lang="en-US" dirty="0">
              <a:solidFill>
                <a:schemeClr val="tx2"/>
              </a:solidFill>
              <a:effectLst>
                <a:outerShdw blurRad="38100" dist="38100" dir="2700000" algn="tl">
                  <a:srgbClr val="000000">
                    <a:alpha val="43137"/>
                  </a:srgbClr>
                </a:outerShdw>
              </a:effectLst>
            </a:endParaRPr>
          </a:p>
          <a:p>
            <a:r>
              <a:rPr lang="en-US" dirty="0" smtClean="0">
                <a:solidFill>
                  <a:schemeClr val="tx2"/>
                </a:solidFill>
                <a:effectLst>
                  <a:outerShdw blurRad="38100" dist="38100" dir="2700000" algn="tl">
                    <a:srgbClr val="000000">
                      <a:alpha val="43137"/>
                    </a:srgbClr>
                  </a:outerShdw>
                </a:effectLst>
              </a:rPr>
              <a:t>Freedom of Religion</a:t>
            </a:r>
          </a:p>
          <a:p>
            <a:endParaRPr lang="en-US" dirty="0">
              <a:solidFill>
                <a:schemeClr val="tx2"/>
              </a:solidFill>
              <a:effectLst>
                <a:outerShdw blurRad="38100" dist="38100" dir="2700000" algn="tl">
                  <a:srgbClr val="000000">
                    <a:alpha val="43137"/>
                  </a:srgbClr>
                </a:outerShdw>
              </a:effectLst>
            </a:endParaRPr>
          </a:p>
          <a:p>
            <a:r>
              <a:rPr lang="en-US" dirty="0" smtClean="0">
                <a:solidFill>
                  <a:schemeClr val="tx2"/>
                </a:solidFill>
                <a:effectLst>
                  <a:outerShdw blurRad="38100" dist="38100" dir="2700000" algn="tl">
                    <a:srgbClr val="000000">
                      <a:alpha val="43137"/>
                    </a:srgbClr>
                  </a:outerShdw>
                </a:effectLst>
              </a:rPr>
              <a:t>The Right of Dissent</a:t>
            </a:r>
          </a:p>
          <a:p>
            <a:endParaRPr lang="en-US" dirty="0">
              <a:solidFill>
                <a:schemeClr val="tx2"/>
              </a:solidFill>
              <a:effectLst>
                <a:outerShdw blurRad="38100" dist="38100" dir="2700000" algn="tl">
                  <a:srgbClr val="000000">
                    <a:alpha val="43137"/>
                  </a:srgbClr>
                </a:outerShdw>
              </a:effectLst>
            </a:endParaRPr>
          </a:p>
        </p:txBody>
      </p:sp>
      <p:sp>
        <p:nvSpPr>
          <p:cNvPr id="4" name="Title 3"/>
          <p:cNvSpPr>
            <a:spLocks noGrp="1"/>
          </p:cNvSpPr>
          <p:nvPr>
            <p:ph type="title"/>
          </p:nvPr>
        </p:nvSpPr>
        <p:spPr>
          <a:xfrm>
            <a:off x="7159752" y="228600"/>
            <a:ext cx="1675660" cy="762000"/>
          </a:xfrm>
        </p:spPr>
        <p:txBody>
          <a:bodyPr/>
          <a:lstStyle/>
          <a:p>
            <a:r>
              <a:rPr lang="en-US" b="1" dirty="0" smtClean="0">
                <a:effectLst>
                  <a:outerShdw blurRad="38100" dist="38100" dir="2700000" algn="tl">
                    <a:srgbClr val="000000">
                      <a:alpha val="43137"/>
                    </a:srgbClr>
                  </a:outerShdw>
                </a:effectLst>
              </a:rPr>
              <a:t>Civil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liberties </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71442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12082" b="12082"/>
          <a:stretch>
            <a:fillRect/>
          </a:stretch>
        </p:blipFill>
        <p:spPr/>
      </p:pic>
      <p:sp>
        <p:nvSpPr>
          <p:cNvPr id="7" name="Text Placeholder 6"/>
          <p:cNvSpPr>
            <a:spLocks noGrp="1"/>
          </p:cNvSpPr>
          <p:nvPr>
            <p:ph type="body" sz="half" idx="2"/>
          </p:nvPr>
        </p:nvSpPr>
        <p:spPr>
          <a:xfrm>
            <a:off x="7010400" y="990600"/>
            <a:ext cx="1981200" cy="5715000"/>
          </a:xfrm>
        </p:spPr>
        <p:txBody>
          <a:bodyPr/>
          <a:lstStyle/>
          <a:p>
            <a:r>
              <a:rPr lang="en-US" dirty="0" smtClean="0"/>
              <a:t>Civil Rights are all of the rights guaranteed to citizens by the government: </a:t>
            </a:r>
          </a:p>
          <a:p>
            <a:endParaRPr lang="en-US" dirty="0"/>
          </a:p>
          <a:p>
            <a:r>
              <a:rPr lang="en-US" b="1" dirty="0" smtClean="0">
                <a:effectLst>
                  <a:outerShdw blurRad="38100" dist="38100" dir="2700000" algn="tl">
                    <a:srgbClr val="000000">
                      <a:alpha val="43137"/>
                    </a:srgbClr>
                  </a:outerShdw>
                </a:effectLst>
              </a:rPr>
              <a:t>Equal Protection Under the Law</a:t>
            </a:r>
          </a:p>
          <a:p>
            <a:endParaRPr lang="en-US" b="1" dirty="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Jury Trials</a:t>
            </a:r>
          </a:p>
          <a:p>
            <a:endParaRPr lang="en-US" b="1" dirty="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Free Speech</a:t>
            </a:r>
          </a:p>
          <a:p>
            <a:endParaRPr lang="en-US" b="1" dirty="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Free Press</a:t>
            </a:r>
          </a:p>
          <a:p>
            <a:endParaRPr lang="en-US" b="1" dirty="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The Right to Assemble</a:t>
            </a:r>
          </a:p>
          <a:p>
            <a:endParaRPr lang="en-US" b="1" dirty="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The Right to Petition the Government</a:t>
            </a:r>
            <a:endParaRPr lang="en-US" b="1" dirty="0">
              <a:effectLst>
                <a:outerShdw blurRad="38100" dist="38100" dir="2700000" algn="tl">
                  <a:srgbClr val="000000">
                    <a:alpha val="43137"/>
                  </a:srgbClr>
                </a:outerShdw>
              </a:effectLst>
            </a:endParaRPr>
          </a:p>
        </p:txBody>
      </p:sp>
      <p:sp>
        <p:nvSpPr>
          <p:cNvPr id="5" name="Title 4"/>
          <p:cNvSpPr>
            <a:spLocks noGrp="1"/>
          </p:cNvSpPr>
          <p:nvPr>
            <p:ph type="title"/>
          </p:nvPr>
        </p:nvSpPr>
        <p:spPr>
          <a:xfrm>
            <a:off x="7162800" y="152400"/>
            <a:ext cx="1676400" cy="762000"/>
          </a:xfrm>
        </p:spPr>
        <p:txBody>
          <a:bodyPr/>
          <a:lstStyle/>
          <a:p>
            <a:r>
              <a:rPr lang="en-US" b="1" dirty="0" smtClean="0">
                <a:effectLst>
                  <a:outerShdw blurRad="38100" dist="38100" dir="2700000" algn="tl">
                    <a:srgbClr val="000000">
                      <a:alpha val="43137"/>
                    </a:srgbClr>
                  </a:outerShdw>
                </a:effectLst>
              </a:rPr>
              <a:t>Civil Rights</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80603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457200" y="1719072"/>
            <a:ext cx="4419600" cy="4834128"/>
          </a:xfrm>
        </p:spPr>
        <p:txBody>
          <a:bodyPr>
            <a:normAutofit/>
          </a:bodyPr>
          <a:lstStyle/>
          <a:p>
            <a:r>
              <a:rPr lang="en-US" dirty="0" smtClean="0"/>
              <a:t>Freedom of Speech</a:t>
            </a:r>
          </a:p>
          <a:p>
            <a:endParaRPr lang="en-US" dirty="0"/>
          </a:p>
          <a:p>
            <a:r>
              <a:rPr lang="en-US" dirty="0" smtClean="0"/>
              <a:t>Freedom of the Press</a:t>
            </a:r>
          </a:p>
          <a:p>
            <a:endParaRPr lang="en-US" dirty="0"/>
          </a:p>
          <a:p>
            <a:r>
              <a:rPr lang="en-US" dirty="0" smtClean="0"/>
              <a:t>Freedom of Religion</a:t>
            </a:r>
          </a:p>
          <a:p>
            <a:endParaRPr lang="en-US" dirty="0"/>
          </a:p>
          <a:p>
            <a:r>
              <a:rPr lang="en-US" dirty="0" smtClean="0"/>
              <a:t>The Right to Assemble </a:t>
            </a:r>
          </a:p>
          <a:p>
            <a:endParaRPr lang="en-US" dirty="0"/>
          </a:p>
          <a:p>
            <a:r>
              <a:rPr lang="en-US" dirty="0" smtClean="0"/>
              <a:t>The Right to Petition </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7623" y="1719263"/>
            <a:ext cx="3419754" cy="4406900"/>
          </a:xfrm>
        </p:spPr>
      </p:pic>
      <p:sp>
        <p:nvSpPr>
          <p:cNvPr id="5" name="Title 4"/>
          <p:cNvSpPr>
            <a:spLocks noGrp="1"/>
          </p:cNvSpPr>
          <p:nvPr>
            <p:ph type="title"/>
          </p:nvPr>
        </p:nvSpPr>
        <p:spPr/>
        <p:txBody>
          <a:bodyPr/>
          <a:lstStyle/>
          <a:p>
            <a:r>
              <a:rPr lang="en-US" dirty="0" smtClean="0"/>
              <a:t>The first amendment</a:t>
            </a:r>
            <a:endParaRPr lang="en-US" dirty="0"/>
          </a:p>
        </p:txBody>
      </p:sp>
    </p:spTree>
    <p:extLst>
      <p:ext uri="{BB962C8B-B14F-4D97-AF65-F5344CB8AC3E}">
        <p14:creationId xmlns:p14="http://schemas.microsoft.com/office/powerpoint/2010/main" val="3705527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fontScale="70000" lnSpcReduction="20000"/>
          </a:bodyPr>
          <a:lstStyle/>
          <a:p>
            <a:pPr marL="45720" indent="0">
              <a:buNone/>
            </a:pPr>
            <a:r>
              <a:rPr lang="en-US" dirty="0" smtClean="0"/>
              <a:t>Freedom of speech is probably the most important aspect of a free society, because it allows for debate, protest, religious expression, and the dissent of minority groups.  Where men and women are not allowed freedom of speech, reform in society is extremely difficult.  Even when free speech is considered foul and disgusting: consider members of the KKK, or the </a:t>
            </a:r>
            <a:r>
              <a:rPr lang="en-US" dirty="0" err="1" smtClean="0"/>
              <a:t>Westboro</a:t>
            </a:r>
            <a:r>
              <a:rPr lang="en-US" dirty="0" smtClean="0"/>
              <a:t> Baptist Church, for example, it is still protected speech under the law. </a:t>
            </a:r>
            <a:endParaRPr lang="en-US" dirty="0"/>
          </a:p>
        </p:txBody>
      </p:sp>
      <p:sp>
        <p:nvSpPr>
          <p:cNvPr id="4" name="Title 3"/>
          <p:cNvSpPr>
            <a:spLocks noGrp="1"/>
          </p:cNvSpPr>
          <p:nvPr>
            <p:ph type="title"/>
          </p:nvPr>
        </p:nvSpPr>
        <p:spPr/>
        <p:txBody>
          <a:bodyPr/>
          <a:lstStyle/>
          <a:p>
            <a:r>
              <a:rPr lang="en-US" dirty="0" smtClean="0"/>
              <a:t>Freedom of speech</a:t>
            </a:r>
            <a:endParaRPr lang="en-US"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75702" y="1719262"/>
            <a:ext cx="3467697" cy="4773183"/>
          </a:xfrm>
        </p:spPr>
      </p:pic>
    </p:spTree>
    <p:extLst>
      <p:ext uri="{BB962C8B-B14F-4D97-AF65-F5344CB8AC3E}">
        <p14:creationId xmlns:p14="http://schemas.microsoft.com/office/powerpoint/2010/main" val="2845026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3400" y="1703150"/>
            <a:ext cx="3984651" cy="4757928"/>
          </a:xfrm>
        </p:spPr>
      </p:pic>
      <p:sp>
        <p:nvSpPr>
          <p:cNvPr id="3" name="Content Placeholder 2"/>
          <p:cNvSpPr>
            <a:spLocks noGrp="1"/>
          </p:cNvSpPr>
          <p:nvPr>
            <p:ph sz="half" idx="2"/>
          </p:nvPr>
        </p:nvSpPr>
        <p:spPr>
          <a:xfrm>
            <a:off x="4648200" y="1719072"/>
            <a:ext cx="4191000" cy="4834128"/>
          </a:xfrm>
        </p:spPr>
        <p:txBody>
          <a:bodyPr>
            <a:normAutofit fontScale="70000" lnSpcReduction="20000"/>
          </a:bodyPr>
          <a:lstStyle/>
          <a:p>
            <a:pPr marL="45720" indent="0">
              <a:buNone/>
            </a:pPr>
            <a:r>
              <a:rPr lang="en-US" dirty="0" smtClean="0"/>
              <a:t>Freedom of the press is simply a variation of free speech which applies to the written word – and to the journalists who produce articles.  Journalists are given certain privileges regarding how they cite their sources – and they are not required to reveal them, even under pressure from the government.  When journalists discover confidential or TOP SECRET documents, they are allowed to report on them – although often, grave concerns over national security may require that they hold off on a story…</a:t>
            </a:r>
            <a:endParaRPr lang="en-US" dirty="0"/>
          </a:p>
        </p:txBody>
      </p:sp>
      <p:sp>
        <p:nvSpPr>
          <p:cNvPr id="4" name="Title 3"/>
          <p:cNvSpPr>
            <a:spLocks noGrp="1"/>
          </p:cNvSpPr>
          <p:nvPr>
            <p:ph type="title"/>
          </p:nvPr>
        </p:nvSpPr>
        <p:spPr/>
        <p:txBody>
          <a:bodyPr/>
          <a:lstStyle/>
          <a:p>
            <a:r>
              <a:rPr lang="en-US" dirty="0" smtClean="0"/>
              <a:t>Freedom of the press</a:t>
            </a:r>
            <a:endParaRPr lang="en-US" dirty="0"/>
          </a:p>
        </p:txBody>
      </p:sp>
    </p:spTree>
    <p:extLst>
      <p:ext uri="{BB962C8B-B14F-4D97-AF65-F5344CB8AC3E}">
        <p14:creationId xmlns:p14="http://schemas.microsoft.com/office/powerpoint/2010/main" val="3128653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572000" y="1752600"/>
            <a:ext cx="4343400" cy="4876800"/>
          </a:xfrm>
        </p:spPr>
        <p:txBody>
          <a:bodyPr>
            <a:normAutofit fontScale="62500" lnSpcReduction="20000"/>
          </a:bodyPr>
          <a:lstStyle/>
          <a:p>
            <a:pPr marL="45720" indent="0">
              <a:buNone/>
            </a:pPr>
            <a:r>
              <a:rPr lang="en-US" dirty="0" smtClean="0"/>
              <a:t>Freedom of religion has a long and controversial history in the United States.  In general, our notion of freedom of religion requires both free expression and toleration of other’s belief systems.  However, there are some limits!  Consider that polygamy is legal in some religions, but not allowed in the United States under the law.  When commitment to a rigid religious ideology seems to endanger the lives of children – by denying them medical treatments for curable diseases, for example, the government sometimes intervenes to protect the life of the child. </a:t>
            </a:r>
            <a:endParaRPr lang="en-US" dirty="0"/>
          </a:p>
        </p:txBody>
      </p:sp>
      <p:sp>
        <p:nvSpPr>
          <p:cNvPr id="4" name="Title 3"/>
          <p:cNvSpPr>
            <a:spLocks noGrp="1"/>
          </p:cNvSpPr>
          <p:nvPr>
            <p:ph type="title"/>
          </p:nvPr>
        </p:nvSpPr>
        <p:spPr/>
        <p:txBody>
          <a:bodyPr/>
          <a:lstStyle/>
          <a:p>
            <a:r>
              <a:rPr lang="en-US" dirty="0" smtClean="0"/>
              <a:t>Freedom of religion</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3400" y="1752600"/>
            <a:ext cx="3832646" cy="4724400"/>
          </a:xfrm>
        </p:spPr>
      </p:pic>
    </p:spTree>
    <p:extLst>
      <p:ext uri="{BB962C8B-B14F-4D97-AF65-F5344CB8AC3E}">
        <p14:creationId xmlns:p14="http://schemas.microsoft.com/office/powerpoint/2010/main" val="1898200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41127" y="1719263"/>
            <a:ext cx="3270746" cy="4406900"/>
          </a:xfrm>
        </p:spPr>
      </p:pic>
      <p:sp>
        <p:nvSpPr>
          <p:cNvPr id="3" name="Content Placeholder 2"/>
          <p:cNvSpPr>
            <a:spLocks noGrp="1"/>
          </p:cNvSpPr>
          <p:nvPr>
            <p:ph sz="half" idx="2"/>
          </p:nvPr>
        </p:nvSpPr>
        <p:spPr>
          <a:xfrm>
            <a:off x="4648200" y="1719072"/>
            <a:ext cx="4114800" cy="4910328"/>
          </a:xfrm>
        </p:spPr>
        <p:txBody>
          <a:bodyPr>
            <a:normAutofit fontScale="70000" lnSpcReduction="20000"/>
          </a:bodyPr>
          <a:lstStyle/>
          <a:p>
            <a:pPr marL="45720" indent="0">
              <a:buNone/>
            </a:pPr>
            <a:r>
              <a:rPr lang="en-US" dirty="0" smtClean="0"/>
              <a:t>The right to assemble – a right which allows men and women to discuss concern, organize resistance, protest, and cooperatively respond to current events – is essential to a democracy.  There are, however, times when the public safety concerns may trump the right to assemble.  If individuals are using the anonymity of a crowd to assault police officers, vandalize property, or set fires, the entire group will likely be dispersed using force. These conflicts are nothing new.</a:t>
            </a:r>
            <a:endParaRPr lang="en-US" dirty="0"/>
          </a:p>
        </p:txBody>
      </p:sp>
      <p:sp>
        <p:nvSpPr>
          <p:cNvPr id="4" name="Title 3"/>
          <p:cNvSpPr>
            <a:spLocks noGrp="1"/>
          </p:cNvSpPr>
          <p:nvPr>
            <p:ph type="title"/>
          </p:nvPr>
        </p:nvSpPr>
        <p:spPr/>
        <p:txBody>
          <a:bodyPr/>
          <a:lstStyle/>
          <a:p>
            <a:r>
              <a:rPr lang="en-US" dirty="0" smtClean="0"/>
              <a:t>The right to assemble</a:t>
            </a:r>
            <a:endParaRPr lang="en-US" dirty="0"/>
          </a:p>
        </p:txBody>
      </p:sp>
    </p:spTree>
    <p:extLst>
      <p:ext uri="{BB962C8B-B14F-4D97-AF65-F5344CB8AC3E}">
        <p14:creationId xmlns:p14="http://schemas.microsoft.com/office/powerpoint/2010/main" val="1548030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981200" y="1712976"/>
            <a:ext cx="4876800" cy="3316224"/>
          </a:xfrm>
        </p:spPr>
      </p:pic>
      <p:sp>
        <p:nvSpPr>
          <p:cNvPr id="3" name="Content Placeholder 2"/>
          <p:cNvSpPr>
            <a:spLocks noGrp="1"/>
          </p:cNvSpPr>
          <p:nvPr>
            <p:ph sz="half" idx="2"/>
          </p:nvPr>
        </p:nvSpPr>
        <p:spPr>
          <a:xfrm>
            <a:off x="381000" y="5105400"/>
            <a:ext cx="8594061" cy="1563414"/>
          </a:xfrm>
        </p:spPr>
        <p:txBody>
          <a:bodyPr>
            <a:normAutofit fontScale="55000" lnSpcReduction="20000"/>
          </a:bodyPr>
          <a:lstStyle/>
          <a:p>
            <a:pPr marL="45720" indent="0">
              <a:buNone/>
            </a:pPr>
            <a:r>
              <a:rPr lang="en-US" dirty="0" smtClean="0"/>
              <a:t>Asking the government for redress of an issues in formal petition is also a right of the people.  In other societies, people who complain to the government regarding inequality may be punished for doing so.  In our nation, the right to petition is guaranteed – even if your petition against the government is offensive to many people…  If you would like to register a complaint against a government official, you may.  It should be objectively investigated.  No vindictiveness on the part of the government or vengeful acts should be directed at you as a result of your petition of the government. </a:t>
            </a:r>
            <a:endParaRPr lang="en-US" dirty="0"/>
          </a:p>
        </p:txBody>
      </p:sp>
      <p:sp>
        <p:nvSpPr>
          <p:cNvPr id="4" name="Title 3"/>
          <p:cNvSpPr>
            <a:spLocks noGrp="1"/>
          </p:cNvSpPr>
          <p:nvPr>
            <p:ph type="title"/>
          </p:nvPr>
        </p:nvSpPr>
        <p:spPr/>
        <p:txBody>
          <a:bodyPr/>
          <a:lstStyle/>
          <a:p>
            <a:r>
              <a:rPr lang="en-US" dirty="0" smtClean="0"/>
              <a:t>The right to petition </a:t>
            </a:r>
            <a:endParaRPr lang="en-US" dirty="0"/>
          </a:p>
        </p:txBody>
      </p:sp>
    </p:spTree>
    <p:extLst>
      <p:ext uri="{BB962C8B-B14F-4D97-AF65-F5344CB8AC3E}">
        <p14:creationId xmlns:p14="http://schemas.microsoft.com/office/powerpoint/2010/main" val="2338671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0999" y="1719070"/>
            <a:ext cx="8458201" cy="4910329"/>
          </a:xfrm>
        </p:spPr>
        <p:txBody>
          <a:bodyPr>
            <a:normAutofit fontScale="92500" lnSpcReduction="20000"/>
          </a:bodyPr>
          <a:lstStyle/>
          <a:p>
            <a:r>
              <a:rPr lang="en-US" b="1" i="1" u="sng" dirty="0" smtClean="0">
                <a:effectLst>
                  <a:outerShdw blurRad="38100" dist="38100" dir="2700000" algn="tl">
                    <a:srgbClr val="000000">
                      <a:alpha val="43137"/>
                    </a:srgbClr>
                  </a:outerShdw>
                </a:effectLst>
              </a:rPr>
              <a:t>The Public Good VS. the Individual’s </a:t>
            </a:r>
            <a:r>
              <a:rPr lang="en-US" b="1" i="1" u="sng" dirty="0" smtClean="0">
                <a:effectLst>
                  <a:outerShdw blurRad="38100" dist="38100" dir="2700000" algn="tl">
                    <a:srgbClr val="000000">
                      <a:alpha val="43137"/>
                    </a:srgbClr>
                  </a:outerShdw>
                </a:effectLst>
              </a:rPr>
              <a:t>Rights </a:t>
            </a:r>
            <a:r>
              <a:rPr lang="en-US" dirty="0" smtClean="0"/>
              <a:t>– issues like eminent domain are an example of this.  Occasionally, the government has to seize land from individuals for the good of th</a:t>
            </a:r>
            <a:r>
              <a:rPr lang="en-US" dirty="0" smtClean="0"/>
              <a:t>e public…  It should happen only rarely, and just compensation should be granted; however, it is a painful conflict when this takes place. </a:t>
            </a:r>
            <a:endParaRPr lang="en-US" dirty="0"/>
          </a:p>
          <a:p>
            <a:r>
              <a:rPr lang="en-US" b="1" i="1" u="sng" dirty="0" smtClean="0">
                <a:effectLst>
                  <a:outerShdw blurRad="38100" dist="38100" dir="2700000" algn="tl">
                    <a:srgbClr val="000000">
                      <a:alpha val="43137"/>
                    </a:srgbClr>
                  </a:outerShdw>
                </a:effectLst>
              </a:rPr>
              <a:t>The Limits of Free Speech</a:t>
            </a:r>
            <a:r>
              <a:rPr lang="en-US" dirty="0" smtClean="0"/>
              <a:t>: Slander, Obscenity, “Clear and Present </a:t>
            </a:r>
            <a:r>
              <a:rPr lang="en-US" dirty="0" smtClean="0"/>
              <a:t>Dangers.” Fre</a:t>
            </a:r>
            <a:r>
              <a:rPr lang="en-US" dirty="0" smtClean="0"/>
              <a:t>e speech does have limits, of course. You can’t yell “Fire!” in a crowded theater, because you may hurt someone.  Obscene speech in public is not allowed; nor is slander – false accusations against the character of a person.</a:t>
            </a:r>
            <a:endParaRPr lang="en-US" dirty="0"/>
          </a:p>
          <a:p>
            <a:r>
              <a:rPr lang="en-US" b="1" i="1" u="sng" dirty="0" smtClean="0">
                <a:effectLst>
                  <a:outerShdw blurRad="38100" dist="38100" dir="2700000" algn="tl">
                    <a:srgbClr val="000000">
                      <a:alpha val="43137"/>
                    </a:srgbClr>
                  </a:outerShdw>
                </a:effectLst>
              </a:rPr>
              <a:t>The Free Press VS. Libel and National </a:t>
            </a:r>
            <a:r>
              <a:rPr lang="en-US" b="1" i="1" u="sng" dirty="0" smtClean="0">
                <a:effectLst>
                  <a:outerShdw blurRad="38100" dist="38100" dir="2700000" algn="tl">
                    <a:srgbClr val="000000">
                      <a:alpha val="43137"/>
                    </a:srgbClr>
                  </a:outerShdw>
                </a:effectLst>
              </a:rPr>
              <a:t>Security</a:t>
            </a:r>
            <a:r>
              <a:rPr lang="en-US" dirty="0" smtClean="0"/>
              <a:t> – Occasionally, the government forbids a newspaper from running a story – </a:t>
            </a:r>
            <a:r>
              <a:rPr lang="en-US" dirty="0" smtClean="0"/>
              <a:t>or attempts to punish them</a:t>
            </a:r>
            <a:r>
              <a:rPr lang="en-US" dirty="0" smtClean="0"/>
              <a:t> because they fear the information may empower our enemies or endanger American soldier and citizens.</a:t>
            </a:r>
            <a:endParaRPr lang="en-US" dirty="0" smtClean="0"/>
          </a:p>
          <a:p>
            <a:r>
              <a:rPr lang="en-US" b="1" i="1" u="sng" dirty="0" smtClean="0">
                <a:effectLst>
                  <a:outerShdw blurRad="38100" dist="38100" dir="2700000" algn="tl">
                    <a:srgbClr val="000000">
                      <a:alpha val="43137"/>
                    </a:srgbClr>
                  </a:outerShdw>
                </a:effectLst>
              </a:rPr>
              <a:t>Limits on Self-Destructive </a:t>
            </a:r>
            <a:r>
              <a:rPr lang="en-US" b="1" i="1" u="sng" dirty="0" smtClean="0">
                <a:effectLst>
                  <a:outerShdw blurRad="38100" dist="38100" dir="2700000" algn="tl">
                    <a:srgbClr val="000000">
                      <a:alpha val="43137"/>
                    </a:srgbClr>
                  </a:outerShdw>
                </a:effectLst>
              </a:rPr>
              <a:t>Behavior </a:t>
            </a:r>
            <a:r>
              <a:rPr lang="en-US" dirty="0" smtClean="0"/>
              <a:t>– Anti- drinking, anti-smoking, and anti-drug use campaigns are good examples of this, as are the new nutrition laws in schools and in some cities.</a:t>
            </a:r>
            <a:endParaRPr lang="en-US" dirty="0"/>
          </a:p>
        </p:txBody>
      </p:sp>
      <p:sp>
        <p:nvSpPr>
          <p:cNvPr id="5" name="Title 4"/>
          <p:cNvSpPr>
            <a:spLocks noGrp="1"/>
          </p:cNvSpPr>
          <p:nvPr>
            <p:ph type="title"/>
          </p:nvPr>
        </p:nvSpPr>
        <p:spPr/>
        <p:txBody>
          <a:bodyPr/>
          <a:lstStyle/>
          <a:p>
            <a:r>
              <a:rPr lang="en-US" dirty="0" smtClean="0"/>
              <a:t>The limits of our civil liberties</a:t>
            </a:r>
            <a:endParaRPr lang="en-US" dirty="0"/>
          </a:p>
        </p:txBody>
      </p:sp>
    </p:spTree>
    <p:extLst>
      <p:ext uri="{BB962C8B-B14F-4D97-AF65-F5344CB8AC3E}">
        <p14:creationId xmlns:p14="http://schemas.microsoft.com/office/powerpoint/2010/main" val="3821710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 indent="0">
              <a:buNone/>
            </a:pPr>
            <a:r>
              <a:rPr lang="en-US" dirty="0" smtClean="0"/>
              <a:t>American citizenship is something that is coveted by people around the globe; yet, it is also something that Americans tend to take for granted.  For those of us who were born in the United States, and therefore immediately bestowed with the gift of American citizenship, it is easy enough to forget the privileges we have received through the accident of our births.  But, for those of us who consider alternate possibilities – birth in another nation where liberties and opportunity are not so easily come by – American citizenship is an enormous blessing.  </a:t>
            </a:r>
          </a:p>
          <a:p>
            <a:pPr marL="45720" indent="0">
              <a:buNone/>
            </a:pPr>
            <a:r>
              <a:rPr lang="en-US" dirty="0" smtClean="0"/>
              <a:t>For those people who are born outside of the protection of American law, gaining citizenship is often a motivating goal and driving aspiration in life. </a:t>
            </a:r>
          </a:p>
        </p:txBody>
      </p:sp>
      <p:sp>
        <p:nvSpPr>
          <p:cNvPr id="2" name="Title 1"/>
          <p:cNvSpPr>
            <a:spLocks noGrp="1"/>
          </p:cNvSpPr>
          <p:nvPr>
            <p:ph type="title"/>
          </p:nvPr>
        </p:nvSpPr>
        <p:spPr/>
        <p:txBody>
          <a:bodyPr>
            <a:normAutofit/>
          </a:bodyPr>
          <a:lstStyle/>
          <a:p>
            <a:r>
              <a:rPr lang="en-US" dirty="0" smtClean="0"/>
              <a:t>American Citizenship</a:t>
            </a:r>
            <a:endParaRPr lang="en-US" dirty="0"/>
          </a:p>
        </p:txBody>
      </p:sp>
    </p:spTree>
    <p:extLst>
      <p:ext uri="{BB962C8B-B14F-4D97-AF65-F5344CB8AC3E}">
        <p14:creationId xmlns:p14="http://schemas.microsoft.com/office/powerpoint/2010/main" val="1825354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sp>
        <p:nvSpPr>
          <p:cNvPr id="4" name="Title 3"/>
          <p:cNvSpPr>
            <a:spLocks noGrp="1"/>
          </p:cNvSpPr>
          <p:nvPr>
            <p:ph type="title"/>
          </p:nvPr>
        </p:nvSpPr>
        <p:spPr/>
        <p:txBody>
          <a:bodyPr/>
          <a:lstStyle/>
          <a:p>
            <a:r>
              <a:rPr lang="en-US" dirty="0" smtClean="0">
                <a:solidFill>
                  <a:schemeClr val="tx1"/>
                </a:solidFill>
              </a:rPr>
              <a:t>The bill of rights &amp; The rights of the accused</a:t>
            </a:r>
            <a:endParaRPr lang="en-US" dirty="0">
              <a:solidFill>
                <a:schemeClr val="tx1"/>
              </a:solidFill>
            </a:endParaRPr>
          </a:p>
        </p:txBody>
      </p:sp>
    </p:spTree>
    <p:extLst>
      <p:ext uri="{BB962C8B-B14F-4D97-AF65-F5344CB8AC3E}">
        <p14:creationId xmlns:p14="http://schemas.microsoft.com/office/powerpoint/2010/main" val="2944044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345135"/>
            <a:ext cx="4038600" cy="3155156"/>
          </a:xfrm>
        </p:spPr>
      </p:pic>
      <p:sp>
        <p:nvSpPr>
          <p:cNvPr id="6" name="Content Placeholder 5"/>
          <p:cNvSpPr>
            <a:spLocks noGrp="1"/>
          </p:cNvSpPr>
          <p:nvPr>
            <p:ph sz="half" idx="2"/>
          </p:nvPr>
        </p:nvSpPr>
        <p:spPr>
          <a:xfrm>
            <a:off x="4648200" y="1719072"/>
            <a:ext cx="4267200" cy="4910328"/>
          </a:xfrm>
        </p:spPr>
        <p:txBody>
          <a:bodyPr>
            <a:normAutofit fontScale="70000" lnSpcReduction="20000"/>
          </a:bodyPr>
          <a:lstStyle/>
          <a:p>
            <a:pPr marL="45720" indent="0">
              <a:buNone/>
            </a:pPr>
            <a:r>
              <a:rPr lang="en-US" dirty="0" smtClean="0"/>
              <a:t>The 4</a:t>
            </a:r>
            <a:r>
              <a:rPr lang="en-US" baseline="30000" dirty="0" smtClean="0"/>
              <a:t>th</a:t>
            </a:r>
            <a:r>
              <a:rPr lang="en-US" dirty="0" smtClean="0"/>
              <a:t> Amendment guarantees no unreasonable searches or seizures of property.  This means that the government has no right to invade your home looking for evidence – unless they have warrant issued by a judge.  The protection extends to other forms of personal property: your cars, your backpack, safety deposit boxes… However, you should be warned that these rights are extremely limited on public property: schools, stadiums, airports, and bus depots for example.  </a:t>
            </a:r>
            <a:endParaRPr lang="en-US" dirty="0"/>
          </a:p>
        </p:txBody>
      </p:sp>
      <p:sp>
        <p:nvSpPr>
          <p:cNvPr id="4" name="Title 3"/>
          <p:cNvSpPr>
            <a:spLocks noGrp="1"/>
          </p:cNvSpPr>
          <p:nvPr>
            <p:ph type="title"/>
          </p:nvPr>
        </p:nvSpPr>
        <p:spPr/>
        <p:txBody>
          <a:bodyPr/>
          <a:lstStyle/>
          <a:p>
            <a:r>
              <a:rPr lang="en-US" dirty="0" smtClean="0"/>
              <a:t>The 4</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540669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5400000">
            <a:off x="157622" y="2459735"/>
            <a:ext cx="4713955" cy="3352800"/>
          </a:xfrm>
        </p:spPr>
      </p:pic>
      <p:sp>
        <p:nvSpPr>
          <p:cNvPr id="3" name="Content Placeholder 2"/>
          <p:cNvSpPr>
            <a:spLocks noGrp="1"/>
          </p:cNvSpPr>
          <p:nvPr>
            <p:ph sz="half" idx="2"/>
          </p:nvPr>
        </p:nvSpPr>
        <p:spPr>
          <a:xfrm>
            <a:off x="4648200" y="1719072"/>
            <a:ext cx="4191000" cy="4834128"/>
          </a:xfrm>
        </p:spPr>
        <p:txBody>
          <a:bodyPr>
            <a:normAutofit fontScale="62500" lnSpcReduction="20000"/>
          </a:bodyPr>
          <a:lstStyle/>
          <a:p>
            <a:pPr marL="45720" indent="0">
              <a:buNone/>
            </a:pPr>
            <a:r>
              <a:rPr lang="en-US" dirty="0" smtClean="0"/>
              <a:t>There are several aspects of the 5</a:t>
            </a:r>
            <a:r>
              <a:rPr lang="en-US" baseline="30000" dirty="0" smtClean="0"/>
              <a:t>th</a:t>
            </a:r>
            <a:r>
              <a:rPr lang="en-US" dirty="0" smtClean="0"/>
              <a:t> Amendment, all of which are very important to the rights of the accused.  The most famous element: “no self-incrimination.”  This part of the 5</a:t>
            </a:r>
            <a:r>
              <a:rPr lang="en-US" baseline="30000" dirty="0" smtClean="0"/>
              <a:t>th</a:t>
            </a:r>
            <a:r>
              <a:rPr lang="en-US" dirty="0" smtClean="0"/>
              <a:t> Amendment has been used in order to protect people from being compelled to give testimony that may incriminate them.  The 5</a:t>
            </a:r>
            <a:r>
              <a:rPr lang="en-US" baseline="30000" dirty="0" smtClean="0"/>
              <a:t>th</a:t>
            </a:r>
            <a:r>
              <a:rPr lang="en-US" dirty="0" smtClean="0"/>
              <a:t> Amendment also contains a provision outlawing double jeopardy: you can’t be charged for the same crime twice.  Finally, the 5</a:t>
            </a:r>
            <a:r>
              <a:rPr lang="en-US" baseline="30000" dirty="0" smtClean="0"/>
              <a:t>th</a:t>
            </a:r>
            <a:r>
              <a:rPr lang="en-US" dirty="0" smtClean="0"/>
              <a:t> Amendment guarantees some elements of due process of law – both procedural and substantive.  The rule of law is essential to a fair criminal justice system. </a:t>
            </a:r>
          </a:p>
          <a:p>
            <a:endParaRPr lang="en-US" dirty="0" smtClean="0"/>
          </a:p>
        </p:txBody>
      </p:sp>
      <p:sp>
        <p:nvSpPr>
          <p:cNvPr id="4" name="Title 3"/>
          <p:cNvSpPr>
            <a:spLocks noGrp="1"/>
          </p:cNvSpPr>
          <p:nvPr>
            <p:ph type="title"/>
          </p:nvPr>
        </p:nvSpPr>
        <p:spPr/>
        <p:txBody>
          <a:bodyPr/>
          <a:lstStyle/>
          <a:p>
            <a:r>
              <a:rPr lang="en-US" dirty="0" smtClean="0"/>
              <a:t>The 5</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428683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057400" y="1731920"/>
            <a:ext cx="4953000" cy="3260828"/>
          </a:xfrm>
        </p:spPr>
      </p:pic>
      <p:sp>
        <p:nvSpPr>
          <p:cNvPr id="3" name="Content Placeholder 2"/>
          <p:cNvSpPr>
            <a:spLocks noGrp="1"/>
          </p:cNvSpPr>
          <p:nvPr>
            <p:ph sz="half" idx="2"/>
          </p:nvPr>
        </p:nvSpPr>
        <p:spPr>
          <a:xfrm>
            <a:off x="381000" y="5163928"/>
            <a:ext cx="8381260" cy="1465472"/>
          </a:xfrm>
        </p:spPr>
        <p:txBody>
          <a:bodyPr>
            <a:normAutofit fontScale="62500" lnSpcReduction="20000"/>
          </a:bodyPr>
          <a:lstStyle/>
          <a:p>
            <a:pPr marL="45720" indent="0">
              <a:buNone/>
            </a:pPr>
            <a:r>
              <a:rPr lang="en-US" dirty="0" smtClean="0"/>
              <a:t>Because of the 6</a:t>
            </a:r>
            <a:r>
              <a:rPr lang="en-US" baseline="30000" dirty="0" smtClean="0"/>
              <a:t>th</a:t>
            </a:r>
            <a:r>
              <a:rPr lang="en-US" dirty="0" smtClean="0"/>
              <a:t> Amendment, the accused have the right to a speedy and public trial, heard before an impartial jury of your peers: people who live in your state.  The criminally accused have the right to know what they have been accused of, the right to confront their accusers, the ability to get witnesses on their behalf to testify, and the right to a lawyer!  </a:t>
            </a:r>
            <a:endParaRPr lang="en-US" dirty="0"/>
          </a:p>
        </p:txBody>
      </p:sp>
      <p:sp>
        <p:nvSpPr>
          <p:cNvPr id="4" name="Title 3"/>
          <p:cNvSpPr>
            <a:spLocks noGrp="1"/>
          </p:cNvSpPr>
          <p:nvPr>
            <p:ph type="title"/>
          </p:nvPr>
        </p:nvSpPr>
        <p:spPr/>
        <p:txBody>
          <a:bodyPr/>
          <a:lstStyle/>
          <a:p>
            <a:r>
              <a:rPr lang="en-US" dirty="0" smtClean="0"/>
              <a:t>The 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683986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133600" y="1670594"/>
            <a:ext cx="4572000" cy="3400424"/>
          </a:xfrm>
        </p:spPr>
      </p:pic>
      <p:sp>
        <p:nvSpPr>
          <p:cNvPr id="3" name="Content Placeholder 2"/>
          <p:cNvSpPr>
            <a:spLocks noGrp="1"/>
          </p:cNvSpPr>
          <p:nvPr>
            <p:ph sz="half" idx="2"/>
          </p:nvPr>
        </p:nvSpPr>
        <p:spPr>
          <a:xfrm>
            <a:off x="513138" y="5257800"/>
            <a:ext cx="8116984" cy="1249680"/>
          </a:xfrm>
        </p:spPr>
        <p:txBody>
          <a:bodyPr>
            <a:normAutofit fontScale="55000" lnSpcReduction="20000"/>
          </a:bodyPr>
          <a:lstStyle/>
          <a:p>
            <a:pPr marL="45720" indent="0">
              <a:buNone/>
            </a:pPr>
            <a:r>
              <a:rPr lang="en-US" dirty="0" smtClean="0"/>
              <a:t>The 8</a:t>
            </a:r>
            <a:r>
              <a:rPr lang="en-US" baseline="30000" dirty="0" smtClean="0"/>
              <a:t>th</a:t>
            </a:r>
            <a:r>
              <a:rPr lang="en-US" dirty="0" smtClean="0"/>
              <a:t> Amendment states: “Excessive bail shall not be required, nor excessive fines imposed, nor cruel and unusual punishment inflicted.”  Judges must carefully weight the danger to society posed by an accused criminal before setting bail.  One of the most controversial questions grappled with today is if the death penalty qualifies as “cruel and unusual punishment.” </a:t>
            </a:r>
            <a:endParaRPr lang="en-US" dirty="0"/>
          </a:p>
        </p:txBody>
      </p:sp>
      <p:sp>
        <p:nvSpPr>
          <p:cNvPr id="4" name="Title 3"/>
          <p:cNvSpPr>
            <a:spLocks noGrp="1"/>
          </p:cNvSpPr>
          <p:nvPr>
            <p:ph type="title"/>
          </p:nvPr>
        </p:nvSpPr>
        <p:spPr/>
        <p:txBody>
          <a:bodyPr/>
          <a:lstStyle/>
          <a:p>
            <a:r>
              <a:rPr lang="en-US" dirty="0" smtClean="0"/>
              <a:t>The 8</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146530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533400" y="1981200"/>
            <a:ext cx="6019800" cy="3810000"/>
          </a:xfrm>
        </p:spPr>
        <p:txBody>
          <a:bodyPr>
            <a:noAutofit/>
          </a:bodyPr>
          <a:lstStyle/>
          <a:p>
            <a:r>
              <a:rPr lang="en-US" sz="2800" b="1" i="1" u="sng" dirty="0" smtClean="0">
                <a:solidFill>
                  <a:schemeClr val="tx2"/>
                </a:solidFill>
                <a:effectLst>
                  <a:outerShdw blurRad="38100" dist="38100" dir="2700000" algn="tl">
                    <a:srgbClr val="000000">
                      <a:alpha val="43137"/>
                    </a:srgbClr>
                  </a:outerShdw>
                </a:effectLst>
              </a:rPr>
              <a:t>“No state shall make or enforce any law which shall abridge the privileges or immunities of citizens of the United States.”</a:t>
            </a:r>
          </a:p>
          <a:p>
            <a:endParaRPr lang="en-US" sz="2800" b="1" i="1" u="sng" dirty="0">
              <a:solidFill>
                <a:schemeClr val="tx2"/>
              </a:solidFill>
              <a:effectLst>
                <a:outerShdw blurRad="38100" dist="38100" dir="2700000" algn="tl">
                  <a:srgbClr val="000000">
                    <a:alpha val="43137"/>
                  </a:srgbClr>
                </a:outerShdw>
              </a:effectLst>
            </a:endParaRPr>
          </a:p>
          <a:p>
            <a:r>
              <a:rPr lang="en-US" sz="2800" b="1" i="1" u="sng" dirty="0" smtClean="0">
                <a:solidFill>
                  <a:schemeClr val="tx2"/>
                </a:solidFill>
                <a:effectLst>
                  <a:outerShdw blurRad="38100" dist="38100" dir="2700000" algn="tl">
                    <a:srgbClr val="000000">
                      <a:alpha val="43137"/>
                    </a:srgbClr>
                  </a:outerShdw>
                </a:effectLst>
              </a:rPr>
              <a:t>“Nor shall any state deprive any person of life, liberty, or property, without due process of law.” </a:t>
            </a:r>
            <a:endParaRPr lang="en-US" sz="2800" b="1" i="1" u="sng" dirty="0">
              <a:solidFill>
                <a:schemeClr val="tx2"/>
              </a:solidFill>
              <a:effectLst>
                <a:outerShdw blurRad="38100" dist="38100" dir="2700000" algn="tl">
                  <a:srgbClr val="000000">
                    <a:alpha val="43137"/>
                  </a:srgbClr>
                </a:outerShdw>
              </a:effectLst>
            </a:endParaRPr>
          </a:p>
        </p:txBody>
      </p:sp>
      <p:sp>
        <p:nvSpPr>
          <p:cNvPr id="5" name="Title 4"/>
          <p:cNvSpPr>
            <a:spLocks noGrp="1"/>
          </p:cNvSpPr>
          <p:nvPr>
            <p:ph type="title"/>
          </p:nvPr>
        </p:nvSpPr>
        <p:spPr>
          <a:xfrm>
            <a:off x="228600" y="304800"/>
            <a:ext cx="6324600" cy="1645920"/>
          </a:xfrm>
        </p:spPr>
        <p:txBody>
          <a:bodyPr/>
          <a:lstStyle/>
          <a:p>
            <a:r>
              <a:rPr lang="en-US" dirty="0" smtClean="0">
                <a:solidFill>
                  <a:schemeClr val="tx1"/>
                </a:solidFill>
              </a:rPr>
              <a:t>The 14</a:t>
            </a:r>
            <a:r>
              <a:rPr lang="en-US" baseline="30000" dirty="0" smtClean="0">
                <a:solidFill>
                  <a:schemeClr val="tx1"/>
                </a:solidFill>
              </a:rPr>
              <a:t>th</a:t>
            </a:r>
            <a:r>
              <a:rPr lang="en-US" dirty="0" smtClean="0">
                <a:solidFill>
                  <a:schemeClr val="tx1"/>
                </a:solidFill>
              </a:rPr>
              <a:t> Amendment</a:t>
            </a:r>
            <a:endParaRPr lang="en-US" dirty="0">
              <a:solidFill>
                <a:schemeClr val="tx1"/>
              </a:solidFill>
            </a:endParaRPr>
          </a:p>
        </p:txBody>
      </p:sp>
    </p:spTree>
    <p:extLst>
      <p:ext uri="{BB962C8B-B14F-4D97-AF65-F5344CB8AC3E}">
        <p14:creationId xmlns:p14="http://schemas.microsoft.com/office/powerpoint/2010/main" val="13133014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b="1" i="1" u="sng" dirty="0" smtClean="0">
                <a:effectLst>
                  <a:outerShdw blurRad="38100" dist="38100" dir="2700000" algn="tl">
                    <a:srgbClr val="000000">
                      <a:alpha val="43137"/>
                    </a:srgbClr>
                  </a:outerShdw>
                </a:effectLst>
              </a:rPr>
              <a:t>The Reconstruction Era </a:t>
            </a:r>
            <a:r>
              <a:rPr lang="en-US" dirty="0" smtClean="0"/>
              <a:t>– The 14</a:t>
            </a:r>
            <a:r>
              <a:rPr lang="en-US" baseline="30000" dirty="0" smtClean="0"/>
              <a:t>th</a:t>
            </a:r>
            <a:r>
              <a:rPr lang="en-US" dirty="0" smtClean="0"/>
              <a:t> Amendment is one of the so-called Reconstruction Amendments which were created in order to grant equal rights to the formerly enslaved. </a:t>
            </a:r>
            <a:endParaRPr lang="en-US" dirty="0"/>
          </a:p>
          <a:p>
            <a:r>
              <a:rPr lang="en-US" b="1" i="1" u="sng" dirty="0" smtClean="0">
                <a:effectLst>
                  <a:outerShdw blurRad="38100" dist="38100" dir="2700000" algn="tl">
                    <a:srgbClr val="000000">
                      <a:alpha val="43137"/>
                    </a:srgbClr>
                  </a:outerShdw>
                </a:effectLst>
              </a:rPr>
              <a:t>The Civil Rights Movement</a:t>
            </a:r>
            <a:r>
              <a:rPr lang="en-US" dirty="0" smtClean="0"/>
              <a:t> – When the Reconstruction ended in failure during the 1870s, a long period of “Jim Crow” laws, racism, segregation, peonage, and hate crimes began in the South.  In the 1950s, however, groups like the NAACP were able to win legal victories before the Supreme Court.  Even though they were living in an society entrenched in racism (both in the South and in the North) the law was on their side!</a:t>
            </a:r>
          </a:p>
          <a:p>
            <a:endParaRPr lang="en-US" dirty="0"/>
          </a:p>
        </p:txBody>
      </p:sp>
      <p:sp>
        <p:nvSpPr>
          <p:cNvPr id="4" name="Title 3"/>
          <p:cNvSpPr>
            <a:spLocks noGrp="1"/>
          </p:cNvSpPr>
          <p:nvPr>
            <p:ph type="title"/>
          </p:nvPr>
        </p:nvSpPr>
        <p:spPr/>
        <p:txBody>
          <a:bodyPr/>
          <a:lstStyle/>
          <a:p>
            <a:r>
              <a:rPr lang="en-US" dirty="0" smtClean="0"/>
              <a:t>The 14</a:t>
            </a:r>
            <a:r>
              <a:rPr lang="en-US" baseline="30000" dirty="0" smtClean="0"/>
              <a:t>th</a:t>
            </a:r>
            <a:r>
              <a:rPr lang="en-US" dirty="0" smtClean="0"/>
              <a:t> Amendments protections</a:t>
            </a:r>
            <a:endParaRPr lang="en-US" dirty="0"/>
          </a:p>
        </p:txBody>
      </p:sp>
    </p:spTree>
    <p:extLst>
      <p:ext uri="{BB962C8B-B14F-4D97-AF65-F5344CB8AC3E}">
        <p14:creationId xmlns:p14="http://schemas.microsoft.com/office/powerpoint/2010/main" val="35586220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i="1" u="sng" dirty="0">
                <a:effectLst>
                  <a:outerShdw blurRad="38100" dist="38100" dir="2700000" algn="tl">
                    <a:srgbClr val="000000">
                      <a:alpha val="43137"/>
                    </a:srgbClr>
                  </a:outerShdw>
                </a:effectLst>
              </a:rPr>
              <a:t>The Woman’s Movement </a:t>
            </a:r>
            <a:r>
              <a:rPr lang="en-US" dirty="0" smtClean="0"/>
              <a:t>– During the early 20</a:t>
            </a:r>
            <a:r>
              <a:rPr lang="en-US" baseline="30000" dirty="0" smtClean="0"/>
              <a:t>th</a:t>
            </a:r>
            <a:r>
              <a:rPr lang="en-US" dirty="0" smtClean="0"/>
              <a:t> Century, woman’s suffrage groups used the example of the 14</a:t>
            </a:r>
            <a:r>
              <a:rPr lang="en-US" baseline="30000" dirty="0" smtClean="0"/>
              <a:t>th</a:t>
            </a:r>
            <a:r>
              <a:rPr lang="en-US" dirty="0" smtClean="0"/>
              <a:t> Amendment to fight for their rights – although at times they actually appealed to racist arguments.  Later, the Feminist Movement of the 20</a:t>
            </a:r>
            <a:r>
              <a:rPr lang="en-US" baseline="30000" dirty="0" smtClean="0"/>
              <a:t>th</a:t>
            </a:r>
            <a:r>
              <a:rPr lang="en-US" dirty="0" smtClean="0"/>
              <a:t> Century articulated a more progressive view: that the 14</a:t>
            </a:r>
            <a:r>
              <a:rPr lang="en-US" baseline="30000" dirty="0" smtClean="0"/>
              <a:t>th</a:t>
            </a:r>
            <a:r>
              <a:rPr lang="en-US" dirty="0" smtClean="0"/>
              <a:t> Amendment should be interpreted so as to allow equal rights for women. </a:t>
            </a:r>
            <a:endParaRPr lang="en-US" dirty="0"/>
          </a:p>
          <a:p>
            <a:r>
              <a:rPr lang="en-US" b="1" i="1" u="sng" dirty="0">
                <a:effectLst>
                  <a:outerShdw blurRad="38100" dist="38100" dir="2700000" algn="tl">
                    <a:srgbClr val="000000">
                      <a:alpha val="43137"/>
                    </a:srgbClr>
                  </a:outerShdw>
                </a:effectLst>
              </a:rPr>
              <a:t>Immigration and Nativism </a:t>
            </a:r>
            <a:r>
              <a:rPr lang="en-US" dirty="0" smtClean="0"/>
              <a:t>– Immigrants – whether they are here legally or illegally, are entitled to certain rights.  With regards to equal protection under the law, legal immigrants have been especially effective in using the 14</a:t>
            </a:r>
            <a:r>
              <a:rPr lang="en-US" baseline="30000" dirty="0" smtClean="0"/>
              <a:t>th</a:t>
            </a:r>
            <a:r>
              <a:rPr lang="en-US" dirty="0" smtClean="0"/>
              <a:t> Amendment to strike down nativist and racist laws on the local level.</a:t>
            </a:r>
            <a:endParaRPr lang="en-US" dirty="0"/>
          </a:p>
          <a:p>
            <a:r>
              <a:rPr lang="en-US" b="1" i="1" u="sng" dirty="0">
                <a:effectLst>
                  <a:outerShdw blurRad="38100" dist="38100" dir="2700000" algn="tl">
                    <a:srgbClr val="000000">
                      <a:alpha val="43137"/>
                    </a:srgbClr>
                  </a:outerShdw>
                </a:effectLst>
              </a:rPr>
              <a:t>Homosexual Rights</a:t>
            </a:r>
            <a:r>
              <a:rPr lang="en-US" dirty="0"/>
              <a:t> – </a:t>
            </a:r>
            <a:r>
              <a:rPr lang="en-US" dirty="0" smtClean="0"/>
              <a:t>Most recently, the Supreme Court has begun to interpret the 14</a:t>
            </a:r>
            <a:r>
              <a:rPr lang="en-US" baseline="30000" dirty="0" smtClean="0"/>
              <a:t>th</a:t>
            </a:r>
            <a:r>
              <a:rPr lang="en-US" dirty="0" smtClean="0"/>
              <a:t> Amendment to guarantee equal rights for people of any sexual orientation.  The recent gay marriage ruling was a step in this direction; however, as of today, it’s still perfectly legal to simply fire someone because they are gay…</a:t>
            </a:r>
            <a:endParaRPr lang="en-US" dirty="0"/>
          </a:p>
          <a:p>
            <a:pPr marL="45720" indent="0">
              <a:buNone/>
            </a:pPr>
            <a:endParaRPr lang="en-US" dirty="0"/>
          </a:p>
          <a:p>
            <a:endParaRPr lang="en-US" dirty="0"/>
          </a:p>
        </p:txBody>
      </p:sp>
      <p:sp>
        <p:nvSpPr>
          <p:cNvPr id="3" name="Title 2"/>
          <p:cNvSpPr>
            <a:spLocks noGrp="1"/>
          </p:cNvSpPr>
          <p:nvPr>
            <p:ph type="title"/>
          </p:nvPr>
        </p:nvSpPr>
        <p:spPr/>
        <p:txBody>
          <a:bodyPr/>
          <a:lstStyle/>
          <a:p>
            <a:r>
              <a:rPr lang="en-US" dirty="0" smtClean="0"/>
              <a:t>The 14</a:t>
            </a:r>
            <a:r>
              <a:rPr lang="en-US" baseline="30000" dirty="0" smtClean="0"/>
              <a:t>th</a:t>
            </a:r>
            <a:r>
              <a:rPr lang="en-US" dirty="0" smtClean="0"/>
              <a:t> amendment protections</a:t>
            </a:r>
            <a:endParaRPr lang="en-US" dirty="0"/>
          </a:p>
        </p:txBody>
      </p:sp>
    </p:spTree>
    <p:extLst>
      <p:ext uri="{BB962C8B-B14F-4D97-AF65-F5344CB8AC3E}">
        <p14:creationId xmlns:p14="http://schemas.microsoft.com/office/powerpoint/2010/main" val="874216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28600" y="1676400"/>
            <a:ext cx="3505200" cy="5181600"/>
          </a:xfrm>
        </p:spPr>
        <p:txBody>
          <a:bodyPr>
            <a:normAutofit fontScale="62500" lnSpcReduction="20000"/>
          </a:bodyPr>
          <a:lstStyle/>
          <a:p>
            <a:pPr marL="45720" indent="0">
              <a:buNone/>
            </a:pPr>
            <a:r>
              <a:rPr lang="en-US" dirty="0" smtClean="0"/>
              <a:t>When Thurgood Marshall was a member of the US Supreme Court, </a:t>
            </a:r>
            <a:r>
              <a:rPr lang="en-US" b="1" i="1" u="sng" dirty="0" smtClean="0">
                <a:effectLst>
                  <a:outerShdw blurRad="38100" dist="38100" dir="2700000" algn="tl">
                    <a:srgbClr val="000000">
                      <a:alpha val="43137"/>
                    </a:srgbClr>
                  </a:outerShdw>
                </a:effectLst>
              </a:rPr>
              <a:t>affirmative action </a:t>
            </a:r>
            <a:r>
              <a:rPr lang="en-US" dirty="0" smtClean="0"/>
              <a:t>laws were upheld as promoting the goals of the 14</a:t>
            </a:r>
            <a:r>
              <a:rPr lang="en-US" baseline="30000" dirty="0" smtClean="0"/>
              <a:t>th</a:t>
            </a:r>
            <a:r>
              <a:rPr lang="en-US" dirty="0" smtClean="0"/>
              <a:t> Amendment.  Over three hundred years of slavery and racial discrimination meant that preferential hiring practices for minority candidates seemed justified.  The policy, however, did not last long.  By the 1990s, white candidates for jobs had brought forth “reverse discrimination” suits when they were rejected admission to colleges or denied promotions, and they won.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33800" y="1752600"/>
            <a:ext cx="4990332" cy="3533970"/>
          </a:xfrm>
        </p:spPr>
      </p:pic>
      <p:sp>
        <p:nvSpPr>
          <p:cNvPr id="3" name="Title 2"/>
          <p:cNvSpPr>
            <a:spLocks noGrp="1"/>
          </p:cNvSpPr>
          <p:nvPr>
            <p:ph type="title"/>
          </p:nvPr>
        </p:nvSpPr>
        <p:spPr/>
        <p:txBody>
          <a:bodyPr/>
          <a:lstStyle/>
          <a:p>
            <a:r>
              <a:rPr lang="en-US" dirty="0" smtClean="0"/>
              <a:t>Affirmative Action Laws</a:t>
            </a:r>
            <a:endParaRPr lang="en-US" dirty="0"/>
          </a:p>
        </p:txBody>
      </p:sp>
      <p:sp>
        <p:nvSpPr>
          <p:cNvPr id="7" name="Rounded Rectangle 6"/>
          <p:cNvSpPr/>
          <p:nvPr/>
        </p:nvSpPr>
        <p:spPr>
          <a:xfrm>
            <a:off x="3657600" y="5257800"/>
            <a:ext cx="5105400" cy="990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b="1" dirty="0" smtClean="0">
                <a:solidFill>
                  <a:schemeClr val="tx2">
                    <a:lumMod val="90000"/>
                    <a:lumOff val="10000"/>
                  </a:schemeClr>
                </a:solidFill>
              </a:rPr>
              <a:t>Thurgood Marshall, the former NAACP lawyer who won the </a:t>
            </a:r>
            <a:r>
              <a:rPr lang="en-US" sz="1400" b="1" i="1" dirty="0" smtClean="0">
                <a:solidFill>
                  <a:schemeClr val="tx2">
                    <a:lumMod val="90000"/>
                    <a:lumOff val="10000"/>
                  </a:schemeClr>
                </a:solidFill>
              </a:rPr>
              <a:t>Brown V. Board of Education </a:t>
            </a:r>
            <a:r>
              <a:rPr lang="en-US" sz="1400" b="1" dirty="0" smtClean="0">
                <a:solidFill>
                  <a:schemeClr val="tx2">
                    <a:lumMod val="90000"/>
                    <a:lumOff val="10000"/>
                  </a:schemeClr>
                </a:solidFill>
              </a:rPr>
              <a:t>case in 1954, was the first African-American justice of the Supreme Court.  </a:t>
            </a:r>
            <a:endParaRPr lang="en-US" sz="1400" b="1" dirty="0">
              <a:solidFill>
                <a:schemeClr val="tx2">
                  <a:lumMod val="90000"/>
                  <a:lumOff val="10000"/>
                </a:schemeClr>
              </a:solidFill>
            </a:endParaRPr>
          </a:p>
        </p:txBody>
      </p:sp>
    </p:spTree>
    <p:extLst>
      <p:ext uri="{BB962C8B-B14F-4D97-AF65-F5344CB8AC3E}">
        <p14:creationId xmlns:p14="http://schemas.microsoft.com/office/powerpoint/2010/main" val="1560844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With regards to the principle of equal protection under the law, it is important to remember that equal treatment does not mean identical treatment. </a:t>
            </a:r>
          </a:p>
          <a:p>
            <a:r>
              <a:rPr lang="en-US" dirty="0" smtClean="0"/>
              <a:t>Certain laws are crafted so as to protect minority rights – because majority opinions are less frequently faced with discriminatory policies.  Racism, sexism, and other forms of bigotry tend to have a greater impact on society when a majority group inflicts them upon a minority group – a group which may not be able to change the law through a legal process.  This is when our inalienable rights to life, liberty, and the pursuit of happiness kick in – and when the civil liberties and civil rights guaranteed in the Constitution must be reinforced by the Supreme Court.</a:t>
            </a:r>
            <a:endParaRPr lang="en-US" dirty="0"/>
          </a:p>
        </p:txBody>
      </p:sp>
      <p:sp>
        <p:nvSpPr>
          <p:cNvPr id="3" name="Title 2"/>
          <p:cNvSpPr>
            <a:spLocks noGrp="1"/>
          </p:cNvSpPr>
          <p:nvPr>
            <p:ph type="title"/>
          </p:nvPr>
        </p:nvSpPr>
        <p:spPr/>
        <p:txBody>
          <a:bodyPr/>
          <a:lstStyle/>
          <a:p>
            <a:r>
              <a:rPr lang="en-US" sz="2800" dirty="0" smtClean="0"/>
              <a:t>Equal protection </a:t>
            </a:r>
            <a:r>
              <a:rPr lang="en-US" sz="2800" i="1" u="sng" dirty="0" smtClean="0">
                <a:effectLst>
                  <a:outerShdw blurRad="38100" dist="38100" dir="2700000" algn="tl">
                    <a:srgbClr val="000000">
                      <a:alpha val="43137"/>
                    </a:srgbClr>
                  </a:outerShdw>
                </a:effectLst>
              </a:rPr>
              <a:t>does not mean </a:t>
            </a:r>
            <a:r>
              <a:rPr lang="en-US" sz="2800" dirty="0" smtClean="0"/>
              <a:t>identical treatment in a just society</a:t>
            </a:r>
            <a:endParaRPr lang="en-US" sz="2800" dirty="0"/>
          </a:p>
        </p:txBody>
      </p:sp>
    </p:spTree>
    <p:extLst>
      <p:ext uri="{BB962C8B-B14F-4D97-AF65-F5344CB8AC3E}">
        <p14:creationId xmlns:p14="http://schemas.microsoft.com/office/powerpoint/2010/main" val="2808481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86687" y="1719008"/>
            <a:ext cx="3347113" cy="4407408"/>
          </a:xfrm>
        </p:spPr>
        <p:txBody>
          <a:bodyPr>
            <a:normAutofit fontScale="62500" lnSpcReduction="20000"/>
          </a:bodyPr>
          <a:lstStyle/>
          <a:p>
            <a:pPr marL="45720" indent="0">
              <a:buNone/>
            </a:pPr>
            <a:r>
              <a:rPr lang="en-US" dirty="0" smtClean="0"/>
              <a:t>There are three ways to become an American citizen, and the first two ways require little more than luck on your part – or good planning on the part of your parents: </a:t>
            </a:r>
          </a:p>
          <a:p>
            <a:pPr marL="45720" indent="0">
              <a:buNone/>
            </a:pPr>
            <a:r>
              <a:rPr lang="en-US" b="1" i="1" u="sng" dirty="0" smtClean="0">
                <a:effectLst>
                  <a:outerShdw blurRad="38100" dist="38100" dir="2700000" algn="tl">
                    <a:srgbClr val="000000">
                      <a:alpha val="43137"/>
                    </a:srgbClr>
                  </a:outerShdw>
                </a:effectLst>
              </a:rPr>
              <a:t>1.  Jus soli </a:t>
            </a:r>
            <a:r>
              <a:rPr lang="en-US" dirty="0" smtClean="0"/>
              <a:t>– This translates roughly to the law of the soil.  In other words, if you are born in the United States, you are a citizen of the nation simply by virtue of being born here.  This, by the way, IS NOT a commonly held version of citizenship world wide.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33800" y="1981200"/>
            <a:ext cx="5068268" cy="3657600"/>
          </a:xfrm>
        </p:spPr>
      </p:pic>
      <p:sp>
        <p:nvSpPr>
          <p:cNvPr id="4" name="Title 3"/>
          <p:cNvSpPr>
            <a:spLocks noGrp="1"/>
          </p:cNvSpPr>
          <p:nvPr>
            <p:ph type="title"/>
          </p:nvPr>
        </p:nvSpPr>
        <p:spPr/>
        <p:txBody>
          <a:bodyPr/>
          <a:lstStyle/>
          <a:p>
            <a:r>
              <a:rPr lang="en-US" dirty="0" smtClean="0"/>
              <a:t>How does one  become an American Citizen?</a:t>
            </a:r>
            <a:endParaRPr lang="en-US" dirty="0"/>
          </a:p>
        </p:txBody>
      </p:sp>
    </p:spTree>
    <p:extLst>
      <p:ext uri="{BB962C8B-B14F-4D97-AF65-F5344CB8AC3E}">
        <p14:creationId xmlns:p14="http://schemas.microsoft.com/office/powerpoint/2010/main" val="2187803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2587" y="1828800"/>
            <a:ext cx="4038600" cy="4038600"/>
          </a:xfrm>
        </p:spPr>
      </p:pic>
      <p:sp>
        <p:nvSpPr>
          <p:cNvPr id="3" name="Content Placeholder 2"/>
          <p:cNvSpPr>
            <a:spLocks noGrp="1"/>
          </p:cNvSpPr>
          <p:nvPr>
            <p:ph sz="half" idx="2"/>
          </p:nvPr>
        </p:nvSpPr>
        <p:spPr>
          <a:xfrm>
            <a:off x="4648200" y="1719072"/>
            <a:ext cx="4191000" cy="4834128"/>
          </a:xfrm>
        </p:spPr>
        <p:txBody>
          <a:bodyPr>
            <a:normAutofit fontScale="70000" lnSpcReduction="20000"/>
          </a:bodyPr>
          <a:lstStyle/>
          <a:p>
            <a:pPr marL="45720" indent="0">
              <a:buNone/>
            </a:pPr>
            <a:r>
              <a:rPr lang="en-US" dirty="0" smtClean="0"/>
              <a:t>American citizenship can also be transferred by blood: </a:t>
            </a:r>
            <a:r>
              <a:rPr lang="en-US" b="1" i="1" u="sng" dirty="0" smtClean="0">
                <a:solidFill>
                  <a:schemeClr val="tx1">
                    <a:lumMod val="50000"/>
                  </a:schemeClr>
                </a:solidFill>
                <a:effectLst>
                  <a:outerShdw blurRad="38100" dist="38100" dir="2700000" algn="tl">
                    <a:srgbClr val="000000">
                      <a:alpha val="43137"/>
                    </a:srgbClr>
                  </a:outerShdw>
                </a:effectLst>
              </a:rPr>
              <a:t>jus </a:t>
            </a:r>
            <a:r>
              <a:rPr lang="en-US" b="1" i="1" u="sng" dirty="0" err="1" smtClean="0">
                <a:solidFill>
                  <a:schemeClr val="tx1">
                    <a:lumMod val="50000"/>
                  </a:schemeClr>
                </a:solidFill>
                <a:effectLst>
                  <a:outerShdw blurRad="38100" dist="38100" dir="2700000" algn="tl">
                    <a:srgbClr val="000000">
                      <a:alpha val="43137"/>
                    </a:srgbClr>
                  </a:outerShdw>
                </a:effectLst>
              </a:rPr>
              <a:t>sanguinis</a:t>
            </a:r>
            <a:r>
              <a:rPr lang="en-US" dirty="0" smtClean="0"/>
              <a:t>.  If both of your parents are American citizens and at least one of them has lived in the United States, you are a citizen.  If only one parent is a citizen of the United States, they must have lived in the US for at least 5 years – at least two of which were when they were over the age of 14.  Moreover, the child must live in the US for five continuous years between the ages of 14 and 28.  (This is a little more complicated.) </a:t>
            </a:r>
            <a:endParaRPr lang="en-US" dirty="0"/>
          </a:p>
        </p:txBody>
      </p:sp>
      <p:sp>
        <p:nvSpPr>
          <p:cNvPr id="4" name="Title 3"/>
          <p:cNvSpPr>
            <a:spLocks noGrp="1"/>
          </p:cNvSpPr>
          <p:nvPr>
            <p:ph type="title"/>
          </p:nvPr>
        </p:nvSpPr>
        <p:spPr/>
        <p:txBody>
          <a:bodyPr/>
          <a:lstStyle/>
          <a:p>
            <a:r>
              <a:rPr lang="en-US" dirty="0" smtClean="0"/>
              <a:t>How does one become an American citizen? </a:t>
            </a:r>
            <a:endParaRPr lang="en-US" dirty="0"/>
          </a:p>
        </p:txBody>
      </p:sp>
    </p:spTree>
    <p:extLst>
      <p:ext uri="{BB962C8B-B14F-4D97-AF65-F5344CB8AC3E}">
        <p14:creationId xmlns:p14="http://schemas.microsoft.com/office/powerpoint/2010/main" val="1560527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228600" y="1719072"/>
            <a:ext cx="3200400" cy="4910328"/>
          </a:xfrm>
        </p:spPr>
        <p:txBody>
          <a:bodyPr>
            <a:normAutofit fontScale="55000" lnSpcReduction="20000"/>
          </a:bodyPr>
          <a:lstStyle/>
          <a:p>
            <a:pPr marL="45720" indent="0">
              <a:buNone/>
            </a:pPr>
            <a:r>
              <a:rPr lang="en-US" dirty="0" smtClean="0"/>
              <a:t>The phrase “natural born citizen” is one which is open to interpretation; however, it seems to incorporate both jus soli and jus </a:t>
            </a:r>
            <a:r>
              <a:rPr lang="en-US" dirty="0" err="1" smtClean="0"/>
              <a:t>sanguinis</a:t>
            </a:r>
            <a:r>
              <a:rPr lang="en-US" dirty="0" smtClean="0"/>
              <a:t> forms of citizenship.  Because the Presidency is restricted to “natural born citizens” there is some doubt as to whether or not a person born outside the territorial boundaries of the US could become President.  Most scholars think a person who is born outside the US, but who has jus </a:t>
            </a:r>
            <a:r>
              <a:rPr lang="en-US" dirty="0" err="1" smtClean="0"/>
              <a:t>sanguinis</a:t>
            </a:r>
            <a:r>
              <a:rPr lang="en-US" dirty="0" smtClean="0"/>
              <a:t> citizenship would still be eligible to be President.  Senator John McCain- who was born in Panama and ran for President in 2008 – certainly though so.  Texas junior Senator Ted Cruz is also running in 2016 – and he was born in Canada.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60845" y="2057400"/>
            <a:ext cx="5329464" cy="3581400"/>
          </a:xfrm>
        </p:spPr>
      </p:pic>
      <p:sp>
        <p:nvSpPr>
          <p:cNvPr id="4" name="Title 3"/>
          <p:cNvSpPr>
            <a:spLocks noGrp="1"/>
          </p:cNvSpPr>
          <p:nvPr>
            <p:ph type="title"/>
          </p:nvPr>
        </p:nvSpPr>
        <p:spPr/>
        <p:txBody>
          <a:bodyPr/>
          <a:lstStyle/>
          <a:p>
            <a:r>
              <a:rPr lang="en-US" dirty="0" smtClean="0"/>
              <a:t>The “Natural Born” Citizen</a:t>
            </a:r>
            <a:endParaRPr lang="en-US" dirty="0"/>
          </a:p>
        </p:txBody>
      </p:sp>
    </p:spTree>
    <p:extLst>
      <p:ext uri="{BB962C8B-B14F-4D97-AF65-F5344CB8AC3E}">
        <p14:creationId xmlns:p14="http://schemas.microsoft.com/office/powerpoint/2010/main" val="1411405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4038600" cy="4757928"/>
          </a:xfrm>
        </p:spPr>
        <p:txBody>
          <a:bodyPr>
            <a:normAutofit fontScale="70000" lnSpcReduction="20000"/>
          </a:bodyPr>
          <a:lstStyle/>
          <a:p>
            <a:pPr marL="45720" indent="0">
              <a:buNone/>
            </a:pPr>
            <a:r>
              <a:rPr lang="en-US" dirty="0" smtClean="0"/>
              <a:t>Naturalization is a process which can occur either collectively or individually: </a:t>
            </a:r>
          </a:p>
          <a:p>
            <a:pPr marL="45720" indent="0">
              <a:buNone/>
            </a:pPr>
            <a:r>
              <a:rPr lang="en-US" b="1" i="1" u="sng" dirty="0" smtClean="0">
                <a:solidFill>
                  <a:schemeClr val="tx1">
                    <a:lumMod val="95000"/>
                    <a:lumOff val="5000"/>
                  </a:schemeClr>
                </a:solidFill>
                <a:effectLst>
                  <a:outerShdw blurRad="38100" dist="38100" dir="2700000" algn="tl">
                    <a:srgbClr val="000000">
                      <a:alpha val="43137"/>
                    </a:srgbClr>
                  </a:outerShdw>
                </a:effectLst>
              </a:rPr>
              <a:t>Collective naturalization</a:t>
            </a:r>
            <a:r>
              <a:rPr lang="en-US" dirty="0" smtClean="0">
                <a:solidFill>
                  <a:schemeClr val="tx1">
                    <a:lumMod val="95000"/>
                    <a:lumOff val="5000"/>
                  </a:schemeClr>
                </a:solidFill>
              </a:rPr>
              <a:t>: </a:t>
            </a:r>
            <a:r>
              <a:rPr lang="en-US" dirty="0" smtClean="0"/>
              <a:t>when entire groups of people are naturalized and become American citizens.  This is usually the result of a treaty or a joint resolution of Congress.  Historically, the United States has offered collective naturalization to the populations of some conquered lands or lands acquired by treaties: Florida, Texas, the Mexican Cession, Oregon, Alaska, and Hawaii, just to name a few.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752600"/>
            <a:ext cx="2971800" cy="2308098"/>
          </a:xfrm>
        </p:spPr>
      </p:pic>
      <p:sp>
        <p:nvSpPr>
          <p:cNvPr id="4" name="Title 3"/>
          <p:cNvSpPr>
            <a:spLocks noGrp="1"/>
          </p:cNvSpPr>
          <p:nvPr>
            <p:ph type="title"/>
          </p:nvPr>
        </p:nvSpPr>
        <p:spPr/>
        <p:txBody>
          <a:bodyPr/>
          <a:lstStyle/>
          <a:p>
            <a:r>
              <a:rPr lang="en-US" dirty="0" smtClean="0"/>
              <a:t>The naturalization process</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2305396"/>
            <a:ext cx="1611486" cy="249520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3546071"/>
            <a:ext cx="2676525" cy="17145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4368685"/>
            <a:ext cx="2628900" cy="2195132"/>
          </a:xfrm>
          <a:prstGeom prst="rect">
            <a:avLst/>
          </a:prstGeom>
        </p:spPr>
      </p:pic>
    </p:spTree>
    <p:extLst>
      <p:ext uri="{BB962C8B-B14F-4D97-AF65-F5344CB8AC3E}">
        <p14:creationId xmlns:p14="http://schemas.microsoft.com/office/powerpoint/2010/main" val="1092832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81000" y="4572000"/>
            <a:ext cx="8381260" cy="1981200"/>
          </a:xfrm>
        </p:spPr>
        <p:txBody>
          <a:bodyPr>
            <a:normAutofit fontScale="47500" lnSpcReduction="20000"/>
          </a:bodyPr>
          <a:lstStyle/>
          <a:p>
            <a:pPr marL="45720" indent="0">
              <a:buNone/>
            </a:pPr>
            <a:r>
              <a:rPr lang="en-US" dirty="0" smtClean="0"/>
              <a:t>Naturalization of individuals is a process which is controlled entirely by Congress.  It is the legal process by which a person can become a citizen of the United States sometime after their birth.  Legal immigrants to the United States are eligible to become naturalized citizens.  Each applicant is investigated by the Department of Homeland Security and a petition for naturalization is filed with a federal judge.  There are course in citizenship and a national test which must be administered, as well. If the judge is satisfied that the individual has met all the requirements, an oath or affirmation can be taken by the individual to become a US Citizen. Even at that, though, naturalized citizens are sometimes the victims of discrimination: the Nisei, for example during World War II.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81000" y="1676400"/>
            <a:ext cx="4839070" cy="2755044"/>
          </a:xfrm>
        </p:spPr>
      </p:pic>
      <p:sp>
        <p:nvSpPr>
          <p:cNvPr id="4" name="Title 3"/>
          <p:cNvSpPr>
            <a:spLocks noGrp="1"/>
          </p:cNvSpPr>
          <p:nvPr>
            <p:ph type="title"/>
          </p:nvPr>
        </p:nvSpPr>
        <p:spPr/>
        <p:txBody>
          <a:bodyPr/>
          <a:lstStyle/>
          <a:p>
            <a:r>
              <a:rPr lang="en-US" dirty="0" smtClean="0"/>
              <a:t>Individual naturalization</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1828800"/>
            <a:ext cx="3495116" cy="2341728"/>
          </a:xfrm>
          <a:prstGeom prst="rect">
            <a:avLst/>
          </a:prstGeom>
        </p:spPr>
      </p:pic>
    </p:spTree>
    <p:extLst>
      <p:ext uri="{BB962C8B-B14F-4D97-AF65-F5344CB8AC3E}">
        <p14:creationId xmlns:p14="http://schemas.microsoft.com/office/powerpoint/2010/main" val="360433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endParaRPr lang="en-US"/>
          </a:p>
        </p:txBody>
      </p:sp>
      <p:sp>
        <p:nvSpPr>
          <p:cNvPr id="5" name="Title 4"/>
          <p:cNvSpPr>
            <a:spLocks noGrp="1"/>
          </p:cNvSpPr>
          <p:nvPr>
            <p:ph type="title"/>
          </p:nvPr>
        </p:nvSpPr>
        <p:spPr/>
        <p:txBody>
          <a:bodyPr/>
          <a:lstStyle/>
          <a:p>
            <a:r>
              <a:rPr lang="en-US" dirty="0" smtClean="0">
                <a:solidFill>
                  <a:schemeClr val="tx1"/>
                </a:solidFill>
              </a:rPr>
              <a:t>The duties and characteristics of good citizenship</a:t>
            </a:r>
            <a:endParaRPr lang="en-US" dirty="0">
              <a:solidFill>
                <a:schemeClr val="tx1"/>
              </a:solidFill>
            </a:endParaRPr>
          </a:p>
        </p:txBody>
      </p:sp>
    </p:spTree>
    <p:extLst>
      <p:ext uri="{BB962C8B-B14F-4D97-AF65-F5344CB8AC3E}">
        <p14:creationId xmlns:p14="http://schemas.microsoft.com/office/powerpoint/2010/main" val="1033063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0999" y="1719070"/>
            <a:ext cx="8534401" cy="4910329"/>
          </a:xfrm>
        </p:spPr>
        <p:txBody>
          <a:bodyPr>
            <a:normAutofit fontScale="85000" lnSpcReduction="10000"/>
          </a:bodyPr>
          <a:lstStyle/>
          <a:p>
            <a:r>
              <a:rPr lang="en-US" b="1" i="1" u="sng" dirty="0" smtClean="0">
                <a:solidFill>
                  <a:schemeClr val="tx1">
                    <a:lumMod val="95000"/>
                    <a:lumOff val="5000"/>
                  </a:schemeClr>
                </a:solidFill>
              </a:rPr>
              <a:t>Trustworthiness</a:t>
            </a:r>
            <a:r>
              <a:rPr lang="en-US" dirty="0" smtClean="0"/>
              <a:t> – a good citizen can be depended upon to do what they have given their word they will do. </a:t>
            </a:r>
          </a:p>
          <a:p>
            <a:r>
              <a:rPr lang="en-US" b="1" i="1" u="sng" dirty="0" smtClean="0">
                <a:solidFill>
                  <a:schemeClr val="tx1">
                    <a:lumMod val="95000"/>
                    <a:lumOff val="5000"/>
                  </a:schemeClr>
                </a:solidFill>
              </a:rPr>
              <a:t>Honesty</a:t>
            </a:r>
            <a:r>
              <a:rPr lang="en-US" dirty="0" smtClean="0"/>
              <a:t> – a good citizen tells the truth irrespective of the personal consequences. </a:t>
            </a:r>
          </a:p>
          <a:p>
            <a:r>
              <a:rPr lang="en-US" b="1" i="1" u="sng" dirty="0" smtClean="0">
                <a:solidFill>
                  <a:schemeClr val="tx1">
                    <a:lumMod val="95000"/>
                    <a:lumOff val="5000"/>
                  </a:schemeClr>
                </a:solidFill>
              </a:rPr>
              <a:t>Courtesy</a:t>
            </a:r>
            <a:r>
              <a:rPr lang="en-US" dirty="0" smtClean="0"/>
              <a:t> – behavior which demonstrates concern for the feelings of others. </a:t>
            </a:r>
          </a:p>
          <a:p>
            <a:r>
              <a:rPr lang="en-US" b="1" i="1" u="sng" dirty="0" smtClean="0">
                <a:solidFill>
                  <a:schemeClr val="tx1">
                    <a:lumMod val="95000"/>
                    <a:lumOff val="5000"/>
                  </a:schemeClr>
                </a:solidFill>
              </a:rPr>
              <a:t>Respect for the Rights of Others </a:t>
            </a:r>
            <a:r>
              <a:rPr lang="en-US" dirty="0" smtClean="0"/>
              <a:t>– the willingness to acknowledge the individual rights of other people; live by the golden rule; do unto others as you would have them do to you.</a:t>
            </a:r>
          </a:p>
          <a:p>
            <a:r>
              <a:rPr lang="en-US" b="1" i="1" u="sng" dirty="0" smtClean="0">
                <a:solidFill>
                  <a:schemeClr val="tx1">
                    <a:lumMod val="95000"/>
                    <a:lumOff val="5000"/>
                  </a:schemeClr>
                </a:solidFill>
              </a:rPr>
              <a:t>Responsibility </a:t>
            </a:r>
            <a:r>
              <a:rPr lang="en-US" dirty="0" smtClean="0"/>
              <a:t>– Doing the necessary work to provide for your immediate needs and those of your dependents. </a:t>
            </a:r>
          </a:p>
          <a:p>
            <a:r>
              <a:rPr lang="en-US" b="1" i="1" u="sng" dirty="0" smtClean="0">
                <a:solidFill>
                  <a:schemeClr val="tx1">
                    <a:lumMod val="95000"/>
                    <a:lumOff val="5000"/>
                  </a:schemeClr>
                </a:solidFill>
              </a:rPr>
              <a:t>Accountability </a:t>
            </a:r>
            <a:r>
              <a:rPr lang="en-US" dirty="0" smtClean="0"/>
              <a:t>– taking responsibility for your actions – especially when you may have failed to achieve expectations. </a:t>
            </a:r>
          </a:p>
          <a:p>
            <a:r>
              <a:rPr lang="en-US" b="1" i="1" u="sng" dirty="0" smtClean="0">
                <a:solidFill>
                  <a:schemeClr val="tx1">
                    <a:lumMod val="95000"/>
                    <a:lumOff val="5000"/>
                  </a:schemeClr>
                </a:solidFill>
              </a:rPr>
              <a:t>Self-reliance</a:t>
            </a:r>
            <a:r>
              <a:rPr lang="en-US" dirty="0" smtClean="0"/>
              <a:t> – the practice of living independently and successfully. </a:t>
            </a:r>
          </a:p>
          <a:p>
            <a:r>
              <a:rPr lang="en-US" b="1" i="1" u="sng" dirty="0" smtClean="0">
                <a:solidFill>
                  <a:schemeClr val="tx1">
                    <a:lumMod val="95000"/>
                    <a:lumOff val="5000"/>
                  </a:schemeClr>
                </a:solidFill>
              </a:rPr>
              <a:t>Respect for the law </a:t>
            </a:r>
            <a:r>
              <a:rPr lang="en-US" dirty="0" smtClean="0"/>
              <a:t>– following the law, even if it requires some degree of personal sacrifice for the greater good.</a:t>
            </a:r>
          </a:p>
          <a:p>
            <a:r>
              <a:rPr lang="en-US" b="1" i="1" u="sng" dirty="0" smtClean="0">
                <a:solidFill>
                  <a:schemeClr val="tx1">
                    <a:lumMod val="95000"/>
                    <a:lumOff val="5000"/>
                  </a:schemeClr>
                </a:solidFill>
              </a:rPr>
              <a:t>Patriotism</a:t>
            </a:r>
            <a:r>
              <a:rPr lang="en-US" dirty="0" smtClean="0"/>
              <a:t> – supporting your nation and acting in a way that promotes your nation’s best interest. </a:t>
            </a:r>
          </a:p>
        </p:txBody>
      </p:sp>
      <p:sp>
        <p:nvSpPr>
          <p:cNvPr id="4" name="Title 3"/>
          <p:cNvSpPr>
            <a:spLocks noGrp="1"/>
          </p:cNvSpPr>
          <p:nvPr>
            <p:ph type="title"/>
          </p:nvPr>
        </p:nvSpPr>
        <p:spPr/>
        <p:txBody>
          <a:bodyPr/>
          <a:lstStyle/>
          <a:p>
            <a:r>
              <a:rPr lang="en-US" dirty="0" smtClean="0"/>
              <a:t>Characteristics of good citizenship </a:t>
            </a:r>
            <a:endParaRPr lang="en-US" dirty="0"/>
          </a:p>
        </p:txBody>
      </p:sp>
    </p:spTree>
    <p:extLst>
      <p:ext uri="{BB962C8B-B14F-4D97-AF65-F5344CB8AC3E}">
        <p14:creationId xmlns:p14="http://schemas.microsoft.com/office/powerpoint/2010/main" val="8531050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2062</TotalTime>
  <Words>2850</Words>
  <Application>Microsoft Office PowerPoint</Application>
  <PresentationFormat>On-screen Show (4:3)</PresentationFormat>
  <Paragraphs>111</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Grid</vt:lpstr>
      <vt:lpstr>“A Nation As Good As Its Promise”</vt:lpstr>
      <vt:lpstr>American Citizenship</vt:lpstr>
      <vt:lpstr>How does one  become an American Citizen?</vt:lpstr>
      <vt:lpstr>How does one become an American citizen? </vt:lpstr>
      <vt:lpstr>The “Natural Born” Citizen</vt:lpstr>
      <vt:lpstr>The naturalization process</vt:lpstr>
      <vt:lpstr>Individual naturalization</vt:lpstr>
      <vt:lpstr>The duties and characteristics of good citizenship</vt:lpstr>
      <vt:lpstr>Characteristics of good citizenship </vt:lpstr>
      <vt:lpstr>The duties of good citizens</vt:lpstr>
      <vt:lpstr>Civil  liberties </vt:lpstr>
      <vt:lpstr>Civil Rights</vt:lpstr>
      <vt:lpstr>The first amendment</vt:lpstr>
      <vt:lpstr>Freedom of speech</vt:lpstr>
      <vt:lpstr>Freedom of the press</vt:lpstr>
      <vt:lpstr>Freedom of religion</vt:lpstr>
      <vt:lpstr>The right to assemble</vt:lpstr>
      <vt:lpstr>The right to petition </vt:lpstr>
      <vt:lpstr>The limits of our civil liberties</vt:lpstr>
      <vt:lpstr>The bill of rights &amp; The rights of the accused</vt:lpstr>
      <vt:lpstr>The 4th Amendment</vt:lpstr>
      <vt:lpstr>The 5th Amendment</vt:lpstr>
      <vt:lpstr>The 6th amendment</vt:lpstr>
      <vt:lpstr>The 8th Amendment</vt:lpstr>
      <vt:lpstr>The 14th Amendment</vt:lpstr>
      <vt:lpstr>The 14th Amendments protections</vt:lpstr>
      <vt:lpstr>The 14th amendment protections</vt:lpstr>
      <vt:lpstr>Affirmative Action Laws</vt:lpstr>
      <vt:lpstr>Equal protection does not mean identical treatment in a just society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Nation As Good As Its Promise”</dc:title>
  <dc:creator>Adam</dc:creator>
  <cp:lastModifiedBy>Adam</cp:lastModifiedBy>
  <cp:revision>25</cp:revision>
  <dcterms:created xsi:type="dcterms:W3CDTF">2015-07-10T12:25:47Z</dcterms:created>
  <dcterms:modified xsi:type="dcterms:W3CDTF">2015-07-12T01:42:40Z</dcterms:modified>
</cp:coreProperties>
</file>